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84" r:id="rId2"/>
    <p:sldMasterId id="2147483666" r:id="rId3"/>
    <p:sldMasterId id="2147483696" r:id="rId4"/>
  </p:sldMasterIdLst>
  <p:notesMasterIdLst>
    <p:notesMasterId r:id="rId9"/>
  </p:notesMasterIdLst>
  <p:sldIdLst>
    <p:sldId id="545" r:id="rId5"/>
    <p:sldId id="772" r:id="rId6"/>
    <p:sldId id="770" r:id="rId7"/>
    <p:sldId id="771" r:id="rId8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EE7"/>
    <a:srgbClr val="A5D7D7"/>
    <a:srgbClr val="FFFFFF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79841" autoAdjust="0"/>
  </p:normalViewPr>
  <p:slideViewPr>
    <p:cSldViewPr snapToGrid="0" snapToObjects="1">
      <p:cViewPr varScale="1">
        <p:scale>
          <a:sx n="108" d="100"/>
          <a:sy n="108" d="100"/>
        </p:scale>
        <p:origin x="20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406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8427" cy="513508"/>
          </a:xfrm>
          <a:prstGeom prst="rect">
            <a:avLst/>
          </a:prstGeom>
        </p:spPr>
        <p:txBody>
          <a:bodyPr vert="horz" lIns="94255" tIns="47126" rIns="94255" bIns="47126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6" y="1"/>
            <a:ext cx="3078427" cy="513508"/>
          </a:xfrm>
          <a:prstGeom prst="rect">
            <a:avLst/>
          </a:prstGeom>
        </p:spPr>
        <p:txBody>
          <a:bodyPr vert="horz" lIns="94255" tIns="47126" rIns="94255" bIns="47126" rtlCol="0"/>
          <a:lstStyle>
            <a:lvl1pPr algn="r">
              <a:defRPr sz="1200"/>
            </a:lvl1pPr>
          </a:lstStyle>
          <a:p>
            <a:fld id="{F7941389-914A-409C-A44B-5224E5E67308}" type="datetimeFigureOut">
              <a:rPr lang="de-CH" smtClean="0"/>
              <a:t>06.08.2024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1281113"/>
            <a:ext cx="6135688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55" tIns="47126" rIns="94255" bIns="47126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8" y="4925409"/>
            <a:ext cx="5683250" cy="4029879"/>
          </a:xfrm>
          <a:prstGeom prst="rect">
            <a:avLst/>
          </a:prstGeom>
        </p:spPr>
        <p:txBody>
          <a:bodyPr vert="horz" lIns="94255" tIns="47126" rIns="94255" bIns="47126" rtlCol="0"/>
          <a:lstStyle/>
          <a:p>
            <a:pPr lvl="0"/>
            <a:r>
              <a:rPr lang="de-DE"/>
              <a:t>Modifica dei modelli di formato del master di testo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721108"/>
            <a:ext cx="3078427" cy="513508"/>
          </a:xfrm>
          <a:prstGeom prst="rect">
            <a:avLst/>
          </a:prstGeom>
        </p:spPr>
        <p:txBody>
          <a:bodyPr vert="horz" lIns="94255" tIns="47126" rIns="94255" bIns="47126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6" y="9721108"/>
            <a:ext cx="3078427" cy="513508"/>
          </a:xfrm>
          <a:prstGeom prst="rect">
            <a:avLst/>
          </a:prstGeom>
        </p:spPr>
        <p:txBody>
          <a:bodyPr vert="horz" lIns="94255" tIns="47126" rIns="94255" bIns="47126" rtlCol="0" anchor="b"/>
          <a:lstStyle>
            <a:lvl1pPr algn="r">
              <a:defRPr sz="1200"/>
            </a:lvl1pPr>
          </a:lstStyle>
          <a:p>
            <a:fld id="{DCF8306B-489E-4F31-9E58-A0686BC09A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99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EBFE2D29-BC84-4EDC-9D85-7FCF28129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9094"/>
            <a:ext cx="12191999" cy="75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6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DAF25-A0FB-49ED-AB52-F1FECA82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0E4FD-7D8C-446B-A5EB-462B53F8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06.08.2024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2B65DF-4B90-42E4-8D34-768BB279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2A772E-15E1-495F-96D4-072D265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683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363C8BA-5549-486E-AA0F-8E27A080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06.08.2024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054511-BEFA-40E5-B19F-0EE659FB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546510-87F8-4F71-9386-B9D37141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873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D5944-B5F0-4B7F-80C3-C8012856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9B2CD-E6AF-41ED-AF59-B4BAA228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4FDCED-9662-41F9-82FF-232D426DC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605C8B-C308-4E17-8526-7F5CFD84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06.08.2024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73E475-F4F5-48E2-A00A-FE0973B9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CCE4DE-AF6B-45B7-9781-6A6AE169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611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F9321-FBA8-4823-88D0-164A224E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FB3BC48-32D7-4CB4-92C0-A4AE82922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6342D-0127-40D2-BB31-12CB2651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FA1223-2A0E-4C65-B964-1F60C2AC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06.08.2024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405042-68DF-4EF2-A253-37A08EE4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19C3B5-9290-448A-8032-B49B76B2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284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22F9A-142C-4C4C-B231-D46831FF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855E7D-D534-424D-B5DB-F7A25EB8D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19170B-4A85-400D-8A5B-0C2BB267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06.08.2024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C1E6BB-2BFD-456D-8C45-BA3175BF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3B7A53-DA20-400C-AF0E-23D01992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361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9FB22FF-9BED-420A-B8B7-032219B31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B7A1C4-507C-42C9-8F8D-D9CD02161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4A106D-0F6D-458A-9107-340DAB30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06.08.2024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A7FA16-FB55-4D5A-88AA-C0C9EAD9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37FAFC-01EF-4673-AC5B-26085F11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875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9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12568" y="2159539"/>
            <a:ext cx="9129570" cy="39658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88375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12568" y="2159539"/>
            <a:ext cx="4356000" cy="39500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6586139" y="2159538"/>
            <a:ext cx="4356000" cy="39532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4225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und Inh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2568" y="398866"/>
            <a:ext cx="9129570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12568" y="2159539"/>
            <a:ext cx="9129569" cy="3967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86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Zita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796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Untertitel und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2568" y="398866"/>
            <a:ext cx="4355999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12568" y="2159538"/>
            <a:ext cx="4355999" cy="396759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6138" y="398866"/>
            <a:ext cx="4356000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6138" y="2159538"/>
            <a:ext cx="4356000" cy="39657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32659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/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812925" y="395288"/>
            <a:ext cx="9129713" cy="5732462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53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398867"/>
            <a:ext cx="6165892" cy="5728884"/>
          </a:xfrm>
        </p:spPr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6138" y="398866"/>
            <a:ext cx="4356000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6138" y="2159538"/>
            <a:ext cx="4356000" cy="39657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6175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586538" y="398866"/>
            <a:ext cx="5605462" cy="5725709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2568" y="398866"/>
            <a:ext cx="4355999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12568" y="2159538"/>
            <a:ext cx="4355999" cy="396759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0363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398867"/>
            <a:ext cx="8709324" cy="5728884"/>
          </a:xfrm>
        </p:spPr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129570" y="398867"/>
            <a:ext cx="1812568" cy="5726465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00783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EBFE2D29-BC84-4EDC-9D85-7FCF28129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9094"/>
            <a:ext cx="12191999" cy="75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68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Zita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6716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Zitat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5674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1" r="2399"/>
          <a:stretch/>
        </p:blipFill>
        <p:spPr>
          <a:xfrm>
            <a:off x="-309880" y="0"/>
            <a:ext cx="1250188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7913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12568" y="2159539"/>
            <a:ext cx="9129570" cy="39658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690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Zitat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997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1" r="2399"/>
          <a:stretch/>
        </p:blipFill>
        <p:spPr>
          <a:xfrm>
            <a:off x="-309880" y="0"/>
            <a:ext cx="1250188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584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739830-BE2F-4925-827C-41BACB033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83FC89-6A0E-4B00-8D58-A1DACD7DD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F71C43-C109-4A37-AD31-DC675A77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06.08.2024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2638F-352A-41D0-AF32-D8763AC4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39E2E0-5561-4AE6-BC2F-478E7B79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39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F8875-2E77-494A-A685-314E0315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E9FDA3-7036-43FA-AB01-2213FA32F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0E539-D623-4DDF-8DAC-36E68DF9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06.08.2024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5E2450-A678-48FE-896B-0BC9E8CD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81374C-0D1C-4591-B625-3DC8C6F3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197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5AD12-601F-46F1-B0DD-3FA74FAF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93DBBA-20B0-48FA-B32A-26367CDBE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1B6F46-60DF-449A-9D8F-82024FF1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06.08.2024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90E6BF-96FA-426F-8736-4D6ADAE7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86668B-3F05-4779-B672-92F260C0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11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325C3-92E9-4616-AD60-6A69A690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0C6345-9528-4A60-8CA7-94E813DC6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DE6B17-90D2-47F1-BD18-4B884C129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3D22B2-504B-4C91-ABC4-8E34ED2A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06.08.2024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528322-EC9D-43E5-AA77-717B15E0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2BE260-BE3F-47B8-AC51-E732D170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343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E47D2-E264-404E-8932-FA727D1A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3992A4-8C54-432F-A4AA-D6173FBCD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A11F1F-FBFD-4900-87E9-8D6CE44E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3C5724-066F-422D-A41A-267C1A54E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E2481A-3841-4568-8767-B01FD8D05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54EA7BE-589B-43F5-98D6-8EA306ED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06.08.2024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83B4271-EDF9-4BA8-A3C1-A2A2C98A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9D10C6-F778-480C-A76D-DB27F9B5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990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13726" y="1742882"/>
            <a:ext cx="9497115" cy="1325563"/>
          </a:xfrm>
          <a:prstGeom prst="rect">
            <a:avLst/>
          </a:prstGeom>
        </p:spPr>
        <p:txBody>
          <a:bodyPr vert="horz" lIns="0" tIns="72000" rIns="0" bIns="72000" rtlCol="0" anchor="b" anchorCtr="0">
            <a:normAutofit/>
          </a:bodyPr>
          <a:lstStyle/>
          <a:p>
            <a:r>
              <a:rPr lang="de-DE" dirty="0"/>
              <a:t>Modifica del formato del titolo master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3726" y="3381439"/>
            <a:ext cx="9540074" cy="2795524"/>
          </a:xfrm>
          <a:prstGeom prst="rect">
            <a:avLst/>
          </a:prstGeom>
        </p:spPr>
        <p:txBody>
          <a:bodyPr vert="horz" lIns="0" tIns="72000" rIns="0" bIns="0" rtlCol="0">
            <a:normAutofit/>
          </a:bodyPr>
          <a:lstStyle/>
          <a:p>
            <a:pPr lvl="0"/>
            <a:r>
              <a:rPr lang="de-DE" dirty="0"/>
              <a:t>Modifica del formato del testo master</a:t>
            </a:r>
          </a:p>
          <a:p>
            <a:pPr lvl="1"/>
            <a:r>
              <a:rPr lang="de-DE" dirty="0"/>
              <a:t>Secondo livello</a:t>
            </a:r>
          </a:p>
          <a:p>
            <a:pPr lvl="2"/>
            <a:r>
              <a:rPr lang="de-DE" dirty="0"/>
              <a:t>Terzo livello</a:t>
            </a:r>
          </a:p>
          <a:p>
            <a:pPr lvl="3"/>
            <a:r>
              <a:rPr lang="de-DE" dirty="0"/>
              <a:t>Quarto livello</a:t>
            </a:r>
          </a:p>
        </p:txBody>
      </p:sp>
    </p:spTree>
    <p:extLst>
      <p:ext uri="{BB962C8B-B14F-4D97-AF65-F5344CB8AC3E}">
        <p14:creationId xmlns:p14="http://schemas.microsoft.com/office/powerpoint/2010/main" val="8888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76" r:id="rId3"/>
    <p:sldLayoutId id="2147483682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0" spc="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D3DF340-91C2-4066-917F-A6B71F1A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Modifica del formato del titolo master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BF74FB-4082-4455-A746-2C46301EF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Modifica del formato del testo master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3FAF00-95DD-4113-B145-354693D4A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A074-7562-4F5C-A9D3-92C774CD1CDA}" type="datetimeFigureOut">
              <a:rPr lang="de-CH" smtClean="0"/>
              <a:t>06.08.2024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5317D0-6E1F-4F7D-A556-ADE325360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5765F8-7BFB-4068-BDBE-AF8537B1D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919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12569" y="396001"/>
            <a:ext cx="9129570" cy="1429624"/>
          </a:xfrm>
          <a:prstGeom prst="rect">
            <a:avLst/>
          </a:prstGeom>
        </p:spPr>
        <p:txBody>
          <a:bodyPr vert="horz" wrap="square" lIns="0" tIns="72000" rIns="0" bIns="72000" rtlCol="0" anchor="b" anchorCtr="0">
            <a:normAutofit/>
          </a:bodyPr>
          <a:lstStyle/>
          <a:p>
            <a:r>
              <a:rPr lang="de-DE" dirty="0"/>
              <a:t>Modifica del formato del titolo master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2568" y="2138619"/>
            <a:ext cx="9129570" cy="3986748"/>
          </a:xfrm>
          <a:prstGeom prst="rect">
            <a:avLst/>
          </a:prstGeom>
        </p:spPr>
        <p:txBody>
          <a:bodyPr vert="horz" lIns="0" tIns="72000" rIns="0" bIns="0" rtlCol="0">
            <a:normAutofit/>
          </a:bodyPr>
          <a:lstStyle/>
          <a:p>
            <a:pPr lvl="0"/>
            <a:r>
              <a:rPr lang="de-DE" dirty="0"/>
              <a:t>Modifica del formato del testo master</a:t>
            </a:r>
          </a:p>
          <a:p>
            <a:pPr lvl="1"/>
            <a:r>
              <a:rPr lang="de-DE" dirty="0"/>
              <a:t>Secondo livello</a:t>
            </a:r>
          </a:p>
          <a:p>
            <a:pPr lvl="2"/>
            <a:r>
              <a:rPr lang="de-DE" dirty="0"/>
              <a:t>Terzo livello</a:t>
            </a:r>
          </a:p>
          <a:p>
            <a:pPr lvl="3"/>
            <a:r>
              <a:rPr lang="de-DE" dirty="0"/>
              <a:t>Quarto livello    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6048" y="6519757"/>
            <a:ext cx="953430" cy="13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7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77" r:id="rId4"/>
    <p:sldLayoutId id="2147483671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 spc="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13726" y="1742882"/>
            <a:ext cx="9497115" cy="1325563"/>
          </a:xfrm>
          <a:prstGeom prst="rect">
            <a:avLst/>
          </a:prstGeom>
        </p:spPr>
        <p:txBody>
          <a:bodyPr vert="horz" lIns="0" tIns="72000" rIns="0" bIns="72000" rtlCol="0" anchor="b" anchorCtr="0">
            <a:normAutofit/>
          </a:bodyPr>
          <a:lstStyle/>
          <a:p>
            <a:r>
              <a:rPr lang="de-DE" dirty="0"/>
              <a:t>Modifica del formato del titolo master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3726" y="3381439"/>
            <a:ext cx="9540074" cy="2795524"/>
          </a:xfrm>
          <a:prstGeom prst="rect">
            <a:avLst/>
          </a:prstGeom>
        </p:spPr>
        <p:txBody>
          <a:bodyPr vert="horz" lIns="0" tIns="72000" rIns="0" bIns="0" rtlCol="0">
            <a:normAutofit/>
          </a:bodyPr>
          <a:lstStyle/>
          <a:p>
            <a:pPr lvl="0"/>
            <a:r>
              <a:rPr lang="de-DE" dirty="0"/>
              <a:t>Modifica del formato del testo master</a:t>
            </a:r>
          </a:p>
          <a:p>
            <a:pPr lvl="1"/>
            <a:r>
              <a:rPr lang="de-DE" dirty="0"/>
              <a:t>Secondo livello</a:t>
            </a:r>
          </a:p>
          <a:p>
            <a:pPr lvl="2"/>
            <a:r>
              <a:rPr lang="de-DE" dirty="0"/>
              <a:t>Terzo livello</a:t>
            </a:r>
          </a:p>
          <a:p>
            <a:pPr lvl="3"/>
            <a:r>
              <a:rPr lang="de-DE" dirty="0"/>
              <a:t>Quarto livello</a:t>
            </a:r>
          </a:p>
        </p:txBody>
      </p:sp>
    </p:spTree>
    <p:extLst>
      <p:ext uri="{BB962C8B-B14F-4D97-AF65-F5344CB8AC3E}">
        <p14:creationId xmlns:p14="http://schemas.microsoft.com/office/powerpoint/2010/main" val="394474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0" spc="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50ADA-5E0D-402F-A722-2BBEB55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145" y="396001"/>
            <a:ext cx="9129570" cy="737060"/>
          </a:xfrm>
        </p:spPr>
        <p:txBody>
          <a:bodyPr>
            <a:noAutofit/>
          </a:bodyPr>
          <a:lstStyle/>
          <a:p>
            <a:r>
              <a:rPr lang="de-CH" sz="3200" dirty="0"/>
              <a:t>Piano delle </a:t>
            </a:r>
            <a:r>
              <a:rPr lang="de-CH" sz="3200" dirty="0" err="1"/>
              <a:t>lezioni</a:t>
            </a:r>
            <a:r>
              <a:rPr lang="de-CH" sz="3200" dirty="0"/>
              <a:t> - </a:t>
            </a:r>
            <a:r>
              <a:rPr lang="de-CH" sz="3200" dirty="0" err="1"/>
              <a:t>agricoltori</a:t>
            </a:r>
            <a:r>
              <a:rPr lang="de-CH" sz="3200" dirty="0"/>
              <a:t>/</a:t>
            </a:r>
            <a:r>
              <a:rPr lang="de-CH" sz="3200" dirty="0" err="1"/>
              <a:t>trici</a:t>
            </a:r>
            <a:r>
              <a:rPr lang="de-CH" sz="3200" dirty="0"/>
              <a:t> AFC</a:t>
            </a:r>
            <a:endParaRPr lang="de-CH" sz="1200" dirty="0">
              <a:highlight>
                <a:srgbClr val="FFFF00"/>
              </a:highlight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ACB6681-BC0A-4C26-96D3-ADC296BCC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05124"/>
              </p:ext>
            </p:extLst>
          </p:nvPr>
        </p:nvGraphicFramePr>
        <p:xfrm>
          <a:off x="1531145" y="1249919"/>
          <a:ext cx="9129710" cy="553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859">
                  <a:extLst>
                    <a:ext uri="{9D8B030D-6E8A-4147-A177-3AD203B41FA5}">
                      <a16:colId xmlns:a16="http://schemas.microsoft.com/office/drawing/2014/main" val="4144914413"/>
                    </a:ext>
                  </a:extLst>
                </a:gridCol>
                <a:gridCol w="1754155">
                  <a:extLst>
                    <a:ext uri="{9D8B030D-6E8A-4147-A177-3AD203B41FA5}">
                      <a16:colId xmlns:a16="http://schemas.microsoft.com/office/drawing/2014/main" val="351225843"/>
                    </a:ext>
                  </a:extLst>
                </a:gridCol>
                <a:gridCol w="1754155">
                  <a:extLst>
                    <a:ext uri="{9D8B030D-6E8A-4147-A177-3AD203B41FA5}">
                      <a16:colId xmlns:a16="http://schemas.microsoft.com/office/drawing/2014/main" val="2163650515"/>
                    </a:ext>
                  </a:extLst>
                </a:gridCol>
                <a:gridCol w="1572599">
                  <a:extLst>
                    <a:ext uri="{9D8B030D-6E8A-4147-A177-3AD203B41FA5}">
                      <a16:colId xmlns:a16="http://schemas.microsoft.com/office/drawing/2014/main" val="2471234823"/>
                    </a:ext>
                  </a:extLst>
                </a:gridCol>
                <a:gridCol w="1825942">
                  <a:extLst>
                    <a:ext uri="{9D8B030D-6E8A-4147-A177-3AD203B41FA5}">
                      <a16:colId xmlns:a16="http://schemas.microsoft.com/office/drawing/2014/main" val="2012694318"/>
                    </a:ext>
                  </a:extLst>
                </a:gridCol>
              </a:tblGrid>
              <a:tr h="36480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1° anno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2° anno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3° anno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Secondo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indirizzo</a:t>
                      </a:r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 professionale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51300"/>
                  </a:ext>
                </a:extLst>
              </a:tr>
              <a:tr h="357971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a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40*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(40)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98734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09093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de-CH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80814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de-CH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70705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de-CH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209862"/>
                  </a:ext>
                </a:extLst>
              </a:tr>
              <a:tr h="698313">
                <a:tc>
                  <a:txBody>
                    <a:bodyPr/>
                    <a:lstStyle/>
                    <a:p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Indirizzo</a:t>
                      </a:r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 professionale</a:t>
                      </a:r>
                      <a:br>
                        <a:rPr lang="de-CH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specifiche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 </a:t>
                      </a:r>
                      <a:br>
                        <a:rPr lang="de-CH" b="1" dirty="0">
                          <a:solidFill>
                            <a:schemeClr val="tx1"/>
                          </a:solidFill>
                        </a:rPr>
                      </a:b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3440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Totale CP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0472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Cultura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generale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07549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Educazione</a:t>
                      </a:r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fisica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6056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Totale lezioni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77052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1.500 (3 anni) / 1.700 (4 anni)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4016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15ED0984-FFED-89F6-A720-B52217C13CC1}"/>
              </a:ext>
            </a:extLst>
          </p:cNvPr>
          <p:cNvSpPr txBox="1"/>
          <p:nvPr/>
        </p:nvSpPr>
        <p:spPr>
          <a:xfrm>
            <a:off x="10660855" y="2168650"/>
            <a:ext cx="205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* </a:t>
            </a:r>
            <a:r>
              <a:rPr lang="de-CH" dirty="0" err="1"/>
              <a:t>Curriculo</a:t>
            </a:r>
            <a:r>
              <a:rPr lang="de-CH" dirty="0"/>
              <a:t> a </a:t>
            </a:r>
            <a:r>
              <a:rPr lang="de-CH" dirty="0" err="1"/>
              <a:t>opzione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51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50ADA-5E0D-402F-A722-2BBEB55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54" y="864596"/>
            <a:ext cx="9607492" cy="737060"/>
          </a:xfrm>
        </p:spPr>
        <p:txBody>
          <a:bodyPr>
            <a:noAutofit/>
          </a:bodyPr>
          <a:lstStyle/>
          <a:p>
            <a:r>
              <a:rPr lang="de-CH" sz="3200" dirty="0"/>
              <a:t>Piano delle </a:t>
            </a:r>
            <a:r>
              <a:rPr lang="de-CH" sz="3200" dirty="0" err="1"/>
              <a:t>lezioni</a:t>
            </a:r>
            <a:r>
              <a:rPr lang="de-CH" sz="3200" dirty="0"/>
              <a:t> - </a:t>
            </a:r>
            <a:r>
              <a:rPr lang="de-CH" sz="3200" dirty="0" err="1"/>
              <a:t>vitivinicoltori</a:t>
            </a:r>
            <a:r>
              <a:rPr lang="de-CH" sz="3200" dirty="0"/>
              <a:t>/</a:t>
            </a:r>
            <a:r>
              <a:rPr lang="de-CH" sz="3200" dirty="0" err="1"/>
              <a:t>trici</a:t>
            </a:r>
            <a:r>
              <a:rPr lang="de-CH" sz="3200" dirty="0"/>
              <a:t> AFC</a:t>
            </a:r>
            <a:br>
              <a:rPr lang="de-CH" sz="3200" dirty="0"/>
            </a:br>
            <a:endParaRPr lang="de-CH" sz="3200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E5F5AF6-91FA-4777-A571-96670E8A3298}"/>
              </a:ext>
            </a:extLst>
          </p:cNvPr>
          <p:cNvSpPr/>
          <p:nvPr/>
        </p:nvSpPr>
        <p:spPr>
          <a:xfrm>
            <a:off x="7315200" y="3707296"/>
            <a:ext cx="2941983" cy="737060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D2EBCA6-31D6-477A-AB26-DF1E7B1A016C}"/>
              </a:ext>
            </a:extLst>
          </p:cNvPr>
          <p:cNvSpPr/>
          <p:nvPr/>
        </p:nvSpPr>
        <p:spPr>
          <a:xfrm>
            <a:off x="7315200" y="3707296"/>
            <a:ext cx="2984858" cy="73706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ACB6681-BC0A-4C26-96D3-ADC296BCC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107606"/>
              </p:ext>
            </p:extLst>
          </p:nvPr>
        </p:nvGraphicFramePr>
        <p:xfrm>
          <a:off x="1201235" y="1233126"/>
          <a:ext cx="9653406" cy="5270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592">
                  <a:extLst>
                    <a:ext uri="{9D8B030D-6E8A-4147-A177-3AD203B41FA5}">
                      <a16:colId xmlns:a16="http://schemas.microsoft.com/office/drawing/2014/main" val="4144914413"/>
                    </a:ext>
                  </a:extLst>
                </a:gridCol>
                <a:gridCol w="1906107">
                  <a:extLst>
                    <a:ext uri="{9D8B030D-6E8A-4147-A177-3AD203B41FA5}">
                      <a16:colId xmlns:a16="http://schemas.microsoft.com/office/drawing/2014/main" val="351225843"/>
                    </a:ext>
                  </a:extLst>
                </a:gridCol>
                <a:gridCol w="1649577">
                  <a:extLst>
                    <a:ext uri="{9D8B030D-6E8A-4147-A177-3AD203B41FA5}">
                      <a16:colId xmlns:a16="http://schemas.microsoft.com/office/drawing/2014/main" val="2163650515"/>
                    </a:ext>
                  </a:extLst>
                </a:gridCol>
                <a:gridCol w="1412930">
                  <a:extLst>
                    <a:ext uri="{9D8B030D-6E8A-4147-A177-3AD203B41FA5}">
                      <a16:colId xmlns:a16="http://schemas.microsoft.com/office/drawing/2014/main" val="2471234823"/>
                    </a:ext>
                  </a:extLst>
                </a:gridCol>
                <a:gridCol w="1903200">
                  <a:extLst>
                    <a:ext uri="{9D8B030D-6E8A-4147-A177-3AD203B41FA5}">
                      <a16:colId xmlns:a16="http://schemas.microsoft.com/office/drawing/2014/main" val="2012694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1° anno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2° anno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3° anno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Secondo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indirizzo</a:t>
                      </a:r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 professionale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5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9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8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de-CH" b="1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70705"/>
                  </a:ext>
                </a:extLst>
              </a:tr>
              <a:tr h="413863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CO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comuni</a:t>
                      </a:r>
                      <a:br>
                        <a:rPr lang="de-CH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vigna</a:t>
                      </a:r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/cantina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41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CO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specifiche</a:t>
                      </a:r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 per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l’indirizzo</a:t>
                      </a:r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 professionale</a:t>
                      </a:r>
                      <a:endParaRPr lang="de-CH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200*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33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Totale CP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Cultura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generale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0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Educazione</a:t>
                      </a:r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fisica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60567"/>
                  </a:ext>
                </a:extLst>
              </a:tr>
              <a:tr h="479591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Totale lezioni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77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1500 (3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anni</a:t>
                      </a:r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) / 1700 (4 anni)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40163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3FF62261-F222-B9E0-1EDA-8D53EF51D5EB}"/>
              </a:ext>
            </a:extLst>
          </p:cNvPr>
          <p:cNvSpPr txBox="1"/>
          <p:nvPr/>
        </p:nvSpPr>
        <p:spPr>
          <a:xfrm>
            <a:off x="168676" y="6483776"/>
            <a:ext cx="1171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*240 lezioni </a:t>
            </a:r>
            <a:r>
              <a:rPr lang="de-CH" dirty="0"/>
              <a:t>se si proviene da un'altra professione agricola (200 nell'indirizzo professionale + 40 CO comuni).</a:t>
            </a:r>
          </a:p>
        </p:txBody>
      </p:sp>
    </p:spTree>
    <p:extLst>
      <p:ext uri="{BB962C8B-B14F-4D97-AF65-F5344CB8AC3E}">
        <p14:creationId xmlns:p14="http://schemas.microsoft.com/office/powerpoint/2010/main" val="100201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50ADA-5E0D-402F-A722-2BBEB55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600" y="383843"/>
            <a:ext cx="9082799" cy="737060"/>
          </a:xfrm>
        </p:spPr>
        <p:txBody>
          <a:bodyPr>
            <a:normAutofit/>
          </a:bodyPr>
          <a:lstStyle/>
          <a:p>
            <a:r>
              <a:rPr lang="de-CH" sz="3200" dirty="0"/>
              <a:t>Piano delle </a:t>
            </a:r>
            <a:r>
              <a:rPr lang="de-CH" sz="3200" dirty="0" err="1"/>
              <a:t>lezioni</a:t>
            </a:r>
            <a:r>
              <a:rPr lang="de-CH" sz="3200" dirty="0"/>
              <a:t> - </a:t>
            </a:r>
            <a:r>
              <a:rPr lang="de-CH" sz="3200" dirty="0" err="1"/>
              <a:t>frutticoltori</a:t>
            </a:r>
            <a:r>
              <a:rPr lang="de-CH" sz="3200" dirty="0"/>
              <a:t>/</a:t>
            </a:r>
            <a:r>
              <a:rPr lang="de-CH" sz="3200" dirty="0" err="1"/>
              <a:t>trici</a:t>
            </a:r>
            <a:r>
              <a:rPr lang="de-CH" sz="3200" dirty="0"/>
              <a:t> AFC</a:t>
            </a:r>
            <a:endParaRPr lang="de-CH" sz="3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ACB6681-BC0A-4C26-96D3-ADC296BCC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555908"/>
              </p:ext>
            </p:extLst>
          </p:nvPr>
        </p:nvGraphicFramePr>
        <p:xfrm>
          <a:off x="2444115" y="1356995"/>
          <a:ext cx="7303768" cy="5092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942">
                  <a:extLst>
                    <a:ext uri="{9D8B030D-6E8A-4147-A177-3AD203B41FA5}">
                      <a16:colId xmlns:a16="http://schemas.microsoft.com/office/drawing/2014/main" val="4144914413"/>
                    </a:ext>
                  </a:extLst>
                </a:gridCol>
                <a:gridCol w="1825942">
                  <a:extLst>
                    <a:ext uri="{9D8B030D-6E8A-4147-A177-3AD203B41FA5}">
                      <a16:colId xmlns:a16="http://schemas.microsoft.com/office/drawing/2014/main" val="351225843"/>
                    </a:ext>
                  </a:extLst>
                </a:gridCol>
                <a:gridCol w="1825942">
                  <a:extLst>
                    <a:ext uri="{9D8B030D-6E8A-4147-A177-3AD203B41FA5}">
                      <a16:colId xmlns:a16="http://schemas.microsoft.com/office/drawing/2014/main" val="2163650515"/>
                    </a:ext>
                  </a:extLst>
                </a:gridCol>
                <a:gridCol w="1825942">
                  <a:extLst>
                    <a:ext uri="{9D8B030D-6E8A-4147-A177-3AD203B41FA5}">
                      <a16:colId xmlns:a16="http://schemas.microsoft.com/office/drawing/2014/main" val="2471234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1° anno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2° anno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3° anno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5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9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8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7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80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70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5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06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Totale CP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Cultura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generale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0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Educazione</a:t>
                      </a:r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fisica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60567"/>
                  </a:ext>
                </a:extLst>
              </a:tr>
              <a:tr h="479591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Totale lezioni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/>
                          <a:ea typeface="+mn-ea"/>
                          <a:cs typeface="+mn-cs"/>
                        </a:rPr>
                        <a:t>500</a:t>
                      </a:r>
                      <a:endParaRPr kumimoji="0" lang="de-C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anose="02040502050405020303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77052"/>
                  </a:ext>
                </a:extLst>
              </a:tr>
              <a:tr h="167419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1500 lezioni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4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8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50ADA-5E0D-402F-A722-2BBEB55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727" y="290969"/>
            <a:ext cx="8466545" cy="737060"/>
          </a:xfrm>
        </p:spPr>
        <p:txBody>
          <a:bodyPr>
            <a:normAutofit fontScale="90000"/>
          </a:bodyPr>
          <a:lstStyle/>
          <a:p>
            <a:r>
              <a:rPr lang="de-CH" sz="3200" dirty="0"/>
              <a:t>Piano delle </a:t>
            </a:r>
            <a:r>
              <a:rPr lang="de-CH" sz="3200" dirty="0" err="1"/>
              <a:t>lezioni</a:t>
            </a:r>
            <a:r>
              <a:rPr lang="de-CH" sz="3200" dirty="0"/>
              <a:t> – </a:t>
            </a:r>
            <a:r>
              <a:rPr lang="de-CH" sz="3200" dirty="0" err="1"/>
              <a:t>orticoltore</a:t>
            </a:r>
            <a:r>
              <a:rPr lang="de-CH" sz="3200" dirty="0"/>
              <a:t>/</a:t>
            </a:r>
            <a:r>
              <a:rPr lang="de-CH" sz="3200" dirty="0" err="1"/>
              <a:t>trice</a:t>
            </a:r>
            <a:r>
              <a:rPr lang="de-CH" sz="3200" dirty="0"/>
              <a:t> AFC</a:t>
            </a:r>
            <a:endParaRPr lang="de-CH" sz="3200" dirty="0">
              <a:highlight>
                <a:srgbClr val="FFFF00"/>
              </a:highlight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ACB6681-BC0A-4C26-96D3-ADC296BCC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966553"/>
              </p:ext>
            </p:extLst>
          </p:nvPr>
        </p:nvGraphicFramePr>
        <p:xfrm>
          <a:off x="2266997" y="1281654"/>
          <a:ext cx="7658004" cy="52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34">
                  <a:extLst>
                    <a:ext uri="{9D8B030D-6E8A-4147-A177-3AD203B41FA5}">
                      <a16:colId xmlns:a16="http://schemas.microsoft.com/office/drawing/2014/main" val="4144914413"/>
                    </a:ext>
                  </a:extLst>
                </a:gridCol>
                <a:gridCol w="1973490">
                  <a:extLst>
                    <a:ext uri="{9D8B030D-6E8A-4147-A177-3AD203B41FA5}">
                      <a16:colId xmlns:a16="http://schemas.microsoft.com/office/drawing/2014/main" val="351225843"/>
                    </a:ext>
                  </a:extLst>
                </a:gridCol>
                <a:gridCol w="1973490">
                  <a:extLst>
                    <a:ext uri="{9D8B030D-6E8A-4147-A177-3AD203B41FA5}">
                      <a16:colId xmlns:a16="http://schemas.microsoft.com/office/drawing/2014/main" val="2163650515"/>
                    </a:ext>
                  </a:extLst>
                </a:gridCol>
                <a:gridCol w="1973490">
                  <a:extLst>
                    <a:ext uri="{9D8B030D-6E8A-4147-A177-3AD203B41FA5}">
                      <a16:colId xmlns:a16="http://schemas.microsoft.com/office/drawing/2014/main" val="2471234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1° anno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2° anno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3° anno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5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9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de-CH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60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8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70705"/>
                  </a:ext>
                </a:extLst>
              </a:tr>
              <a:tr h="299078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5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70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06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Totale CP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Cultura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generale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0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Educazione</a:t>
                      </a:r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fisica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60567"/>
                  </a:ext>
                </a:extLst>
              </a:tr>
              <a:tr h="479591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Totale lezioni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77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1500 lezioni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4016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5FABDCB-74C3-138D-9801-CDCC4803C109}"/>
              </a:ext>
            </a:extLst>
          </p:cNvPr>
          <p:cNvSpPr txBox="1"/>
          <p:nvPr/>
        </p:nvSpPr>
        <p:spPr>
          <a:xfrm>
            <a:off x="219456" y="246888"/>
            <a:ext cx="139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848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 — werk RGB">
      <a:dk1>
        <a:srgbClr val="000000"/>
      </a:dk1>
      <a:lt1>
        <a:srgbClr val="FFFFFF"/>
      </a:lt1>
      <a:dk2>
        <a:srgbClr val="676767"/>
      </a:dk2>
      <a:lt2>
        <a:srgbClr val="CDCDCD"/>
      </a:lt2>
      <a:accent1>
        <a:srgbClr val="B5DEE7"/>
      </a:accent1>
      <a:accent2>
        <a:srgbClr val="FFD550"/>
      </a:accent2>
      <a:accent3>
        <a:srgbClr val="D74315"/>
      </a:accent3>
      <a:accent4>
        <a:srgbClr val="2F72B8"/>
      </a:accent4>
      <a:accent5>
        <a:srgbClr val="B5DEE7"/>
      </a:accent5>
      <a:accent6>
        <a:srgbClr val="FFD550"/>
      </a:accent6>
      <a:hlink>
        <a:srgbClr val="B5DEE7"/>
      </a:hlink>
      <a:folHlink>
        <a:srgbClr val="2F72B8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B – werk ">
      <a:dk1>
        <a:srgbClr val="000000"/>
      </a:dk1>
      <a:lt1>
        <a:srgbClr val="FFFFFF"/>
      </a:lt1>
      <a:dk2>
        <a:srgbClr val="676767"/>
      </a:dk2>
      <a:lt2>
        <a:srgbClr val="CDCDCD"/>
      </a:lt2>
      <a:accent1>
        <a:srgbClr val="A5D7D7"/>
      </a:accent1>
      <a:accent2>
        <a:srgbClr val="FBCF5D"/>
      </a:accent2>
      <a:accent3>
        <a:srgbClr val="DB4A2A"/>
      </a:accent3>
      <a:accent4>
        <a:srgbClr val="346BA6"/>
      </a:accent4>
      <a:accent5>
        <a:srgbClr val="A5D7D7"/>
      </a:accent5>
      <a:accent6>
        <a:srgbClr val="FBCF5D"/>
      </a:accent6>
      <a:hlink>
        <a:srgbClr val="A5D7D7"/>
      </a:hlink>
      <a:folHlink>
        <a:srgbClr val="346B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Benutzerdefiniertes Design">
  <a:themeElements>
    <a:clrScheme name="B — werk RGB">
      <a:dk1>
        <a:srgbClr val="000000"/>
      </a:dk1>
      <a:lt1>
        <a:srgbClr val="FFFFFF"/>
      </a:lt1>
      <a:dk2>
        <a:srgbClr val="676767"/>
      </a:dk2>
      <a:lt2>
        <a:srgbClr val="CDCDCD"/>
      </a:lt2>
      <a:accent1>
        <a:srgbClr val="B5DEE7"/>
      </a:accent1>
      <a:accent2>
        <a:srgbClr val="FFD550"/>
      </a:accent2>
      <a:accent3>
        <a:srgbClr val="D74315"/>
      </a:accent3>
      <a:accent4>
        <a:srgbClr val="2F72B8"/>
      </a:accent4>
      <a:accent5>
        <a:srgbClr val="B5DEE7"/>
      </a:accent5>
      <a:accent6>
        <a:srgbClr val="FFD550"/>
      </a:accent6>
      <a:hlink>
        <a:srgbClr val="B5DEE7"/>
      </a:hlink>
      <a:folHlink>
        <a:srgbClr val="2F72B8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Breitbild</PresentationFormat>
  <Paragraphs>169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Wingdings</vt:lpstr>
      <vt:lpstr>Benutzerdefiniertes Design</vt:lpstr>
      <vt:lpstr>2_Benutzerdefiniertes Design</vt:lpstr>
      <vt:lpstr>1_Benutzerdefiniertes Design</vt:lpstr>
      <vt:lpstr>3_Benutzerdefiniertes Design</vt:lpstr>
      <vt:lpstr>Piano delle lezioni - agricoltori/trici AFC</vt:lpstr>
      <vt:lpstr>Piano delle lezioni - vitivinicoltori/trici AFC </vt:lpstr>
      <vt:lpstr>Piano delle lezioni - frutticoltori/trici AFC</vt:lpstr>
      <vt:lpstr>Piano delle lezioni – orticoltore/trice AFC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Heinimann</dc:creator>
  <cp:keywords>, docId:B1FB3B5EAB74ACED496E92D619F0D43D</cp:keywords>
  <cp:lastModifiedBy>Fomasi Diana</cp:lastModifiedBy>
  <cp:revision>177</cp:revision>
  <cp:lastPrinted>2023-06-22T16:04:34Z</cp:lastPrinted>
  <dcterms:created xsi:type="dcterms:W3CDTF">2019-04-27T09:39:33Z</dcterms:created>
  <dcterms:modified xsi:type="dcterms:W3CDTF">2024-08-06T07:58:07Z</dcterms:modified>
</cp:coreProperties>
</file>