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1057" r:id="rId2"/>
    <p:sldId id="1067" r:id="rId3"/>
    <p:sldId id="1068" r:id="rId4"/>
    <p:sldId id="1069" r:id="rId5"/>
    <p:sldId id="1070" r:id="rId6"/>
    <p:sldId id="1071" r:id="rId7"/>
    <p:sldId id="1072" r:id="rId8"/>
    <p:sldId id="1074" r:id="rId9"/>
    <p:sldId id="1075" r:id="rId10"/>
    <p:sldId id="1059" r:id="rId11"/>
    <p:sldId id="1073" r:id="rId12"/>
  </p:sldIdLst>
  <p:sldSz cx="10693400" cy="7561263"/>
  <p:notesSz cx="6669088" cy="9926638"/>
  <p:defaultTextStyle>
    <a:defPPr>
      <a:defRPr lang="de-DE"/>
    </a:defPPr>
    <a:lvl1pPr algn="l" rtl="0" eaLnBrk="0" fontAlgn="base" hangingPunct="0">
      <a:lnSpc>
        <a:spcPct val="90000"/>
      </a:lnSpc>
      <a:spcBef>
        <a:spcPct val="0"/>
      </a:spcBef>
      <a:spcAft>
        <a:spcPct val="0"/>
      </a:spcAft>
      <a:defRPr sz="1300" b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lnSpc>
        <a:spcPct val="90000"/>
      </a:lnSpc>
      <a:spcBef>
        <a:spcPct val="0"/>
      </a:spcBef>
      <a:spcAft>
        <a:spcPct val="0"/>
      </a:spcAft>
      <a:defRPr sz="1300" b="1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lnSpc>
        <a:spcPct val="90000"/>
      </a:lnSpc>
      <a:spcBef>
        <a:spcPct val="0"/>
      </a:spcBef>
      <a:spcAft>
        <a:spcPct val="0"/>
      </a:spcAft>
      <a:defRPr sz="1300" b="1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lnSpc>
        <a:spcPct val="90000"/>
      </a:lnSpc>
      <a:spcBef>
        <a:spcPct val="0"/>
      </a:spcBef>
      <a:spcAft>
        <a:spcPct val="0"/>
      </a:spcAft>
      <a:defRPr sz="1300" b="1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lnSpc>
        <a:spcPct val="90000"/>
      </a:lnSpc>
      <a:spcBef>
        <a:spcPct val="0"/>
      </a:spcBef>
      <a:spcAft>
        <a:spcPct val="0"/>
      </a:spcAft>
      <a:defRPr sz="1300" b="1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300" b="1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300" b="1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300" b="1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300" b="1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1">
          <p15:clr>
            <a:srgbClr val="A4A3A4"/>
          </p15:clr>
        </p15:guide>
        <p15:guide id="2" pos="336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51848"/>
    <a:srgbClr val="009900"/>
    <a:srgbClr val="008342"/>
    <a:srgbClr val="FFFFFF"/>
    <a:srgbClr val="62EAFC"/>
    <a:srgbClr val="CCFFCC"/>
    <a:srgbClr val="3A1A35"/>
    <a:srgbClr val="00903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0A15C55-8517-42AA-B614-E9B94910E393}" styleName="Mittlere Formatvorlage 2 - Akz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2833802-FEF1-4C79-8D5D-14CF1EAF98D9}" styleName="Helle Formatvorlage 2 - Akz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9D7B26C5-4107-4FEC-AEDC-1716B250A1EF}" styleName="Helle Formatvorlag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0660B408-B3CF-4A94-85FC-2B1E0A45F4A2}" styleName="Dunkle Formatvorlage 2 - Akzent 1/Akz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3B4B98B0-60AC-42C2-AFA5-B58CD77FA1E5}" styleName="Helle Formatvorlage 1 - Akz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DA37D80-6434-44D0-A028-1B22A696006F}" styleName="Helle Formatvorlage 3 - Akz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09" autoAdjust="0"/>
    <p:restoredTop sz="88639" autoAdjust="0"/>
  </p:normalViewPr>
  <p:slideViewPr>
    <p:cSldViewPr>
      <p:cViewPr varScale="1">
        <p:scale>
          <a:sx n="65" d="100"/>
          <a:sy n="65" d="100"/>
        </p:scale>
        <p:origin x="920" y="20"/>
      </p:cViewPr>
      <p:guideLst>
        <p:guide orient="horz" pos="2381"/>
        <p:guide pos="3368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>
      <p:cViewPr varScale="1">
        <p:scale>
          <a:sx n="72" d="100"/>
          <a:sy n="72" d="100"/>
        </p:scale>
        <p:origin x="4122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9525"/>
            <a:ext cx="288925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 defTabSz="762000">
              <a:defRPr sz="1000" b="0" i="1"/>
            </a:lvl1pPr>
          </a:lstStyle>
          <a:p>
            <a:endParaRPr lang="de-DE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779838" y="9525"/>
            <a:ext cx="288925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 algn="r" defTabSz="762000">
              <a:defRPr sz="1000" b="0" i="1"/>
            </a:lvl1pPr>
          </a:lstStyle>
          <a:p>
            <a:fld id="{1AC6087D-E0B0-4878-AD5D-704BFEDEBC14}" type="datetime1">
              <a:rPr lang="de-CH"/>
              <a:pPr/>
              <a:t>28.10.2024</a:t>
            </a:fld>
            <a:endParaRPr lang="de-DE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50388"/>
            <a:ext cx="2889250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 defTabSz="762000">
              <a:defRPr sz="1000" b="0" i="1"/>
            </a:lvl1pPr>
          </a:lstStyle>
          <a:p>
            <a:r>
              <a:rPr lang="de-DE"/>
              <a:t>© SBV/USP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779838" y="9450388"/>
            <a:ext cx="2889250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 algn="r" defTabSz="762000">
              <a:defRPr sz="1000" b="0" i="1"/>
            </a:lvl1pPr>
          </a:lstStyle>
          <a:p>
            <a:fld id="{7A22BAC6-0D4F-4AAA-B8B4-ECC24A5CCEF1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9525"/>
            <a:ext cx="288925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 defTabSz="762000">
              <a:lnSpc>
                <a:spcPct val="100000"/>
              </a:lnSpc>
              <a:defRPr sz="1000" b="0" i="1"/>
            </a:lvl1pPr>
          </a:lstStyle>
          <a:p>
            <a:endParaRPr lang="de-DE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779838" y="9525"/>
            <a:ext cx="288925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 algn="r" defTabSz="762000">
              <a:lnSpc>
                <a:spcPct val="100000"/>
              </a:lnSpc>
              <a:defRPr sz="1000" b="0" i="1"/>
            </a:lvl1pPr>
          </a:lstStyle>
          <a:p>
            <a:fld id="{0245DE86-ABF6-4622-B07D-A42C1B5044C5}" type="datetime1">
              <a:rPr lang="de-CH"/>
              <a:t>28.10.2024</a:t>
            </a:fld>
            <a:endParaRPr lang="de-DE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50388"/>
            <a:ext cx="2889250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 defTabSz="762000">
              <a:lnSpc>
                <a:spcPct val="100000"/>
              </a:lnSpc>
              <a:defRPr sz="1000" b="0" i="1"/>
            </a:lvl1pPr>
          </a:lstStyle>
          <a:p>
            <a:r>
              <a:rPr lang="de-DE"/>
              <a:t>© SBC/USP</a:t>
            </a:r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79838" y="9450388"/>
            <a:ext cx="2889250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 algn="r" defTabSz="762000">
              <a:lnSpc>
                <a:spcPct val="100000"/>
              </a:lnSpc>
              <a:defRPr sz="1000" b="0" i="1"/>
            </a:lvl1pPr>
          </a:lstStyle>
          <a:p>
            <a:fld id="{8C988BA7-46D7-4738-8CE8-E7355F501979}" type="slidenum">
              <a:rPr lang="de-DE"/>
              <a:t>‹Nr.›</a:t>
            </a:fld>
            <a:endParaRPr lang="de-DE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89000" y="4718050"/>
            <a:ext cx="4891088" cy="417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/>
              <a:t>Testo del corpo principale</a:t>
            </a:r>
          </a:p>
          <a:p>
            <a:pPr lvl="1"/>
            <a:r>
              <a:rPr lang="de-DE"/>
              <a:t>Secondo livello</a:t>
            </a:r>
          </a:p>
          <a:p>
            <a:pPr lvl="2"/>
            <a:r>
              <a:rPr lang="de-DE"/>
              <a:t>Terzo livello</a:t>
            </a:r>
          </a:p>
          <a:p>
            <a:pPr lvl="3"/>
            <a:r>
              <a:rPr lang="de-DE"/>
              <a:t>Quarto livello</a:t>
            </a:r>
          </a:p>
          <a:p>
            <a:pPr lvl="4"/>
            <a:r>
              <a:rPr lang="de-DE"/>
              <a:t>Quinto livello</a:t>
            </a:r>
          </a:p>
        </p:txBody>
      </p:sp>
      <p:sp>
        <p:nvSpPr>
          <p:cNvPr id="2055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84238" y="869950"/>
            <a:ext cx="4902200" cy="34671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</p:sp>
    </p:spTree>
  </p:cSld>
  <p:clrMap bg1="lt1" tx1="dk1" bg2="lt2" tx2="dk2" accent1="accent1" accent2="accent2" accent3="accent3" accent4="accent4" accent5="accent5" accent6="accent6" hlink="hlink" folHlink="folHlink"/>
  <p:hf hdr="0" dt="0"/>
  <p:notesStyle>
    <a:lvl1pPr algn="l" defTabSz="762000" rtl="0" fontAlgn="base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defTabSz="762000" rtl="0" fontAlgn="base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defTabSz="762000" rtl="0" fontAlgn="base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defTabSz="762000" rtl="0" fontAlgn="base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defTabSz="762000" rtl="0" fontAlgn="base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de-DE" altLang="de-DE"/>
              <a:t>© SBC/USP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100F7CE-F38D-43B5-9B45-7566877C9048}" type="slidenum">
              <a:rPr lang="de-DE" altLang="de-DE" smtClean="0"/>
              <a:t>1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69091046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de-DE" altLang="de-DE"/>
              <a:t>© SBC/USP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100F7CE-F38D-43B5-9B45-7566877C9048}" type="slidenum">
              <a:rPr lang="de-DE" altLang="de-DE" smtClean="0"/>
              <a:t>10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81587403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de-DE" altLang="de-DE"/>
              <a:t>© SBC/USP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100F7CE-F38D-43B5-9B45-7566877C9048}" type="slidenum">
              <a:rPr lang="de-DE" altLang="de-DE" smtClean="0"/>
              <a:t>11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8210437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de-DE" altLang="de-DE"/>
              <a:t>© SBC/USP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100F7CE-F38D-43B5-9B45-7566877C9048}" type="slidenum">
              <a:rPr lang="de-DE" altLang="de-DE" smtClean="0"/>
              <a:t>2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67808242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de-DE" altLang="de-DE"/>
              <a:t>© SBC/USP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100F7CE-F38D-43B5-9B45-7566877C9048}" type="slidenum">
              <a:rPr lang="de-DE" altLang="de-DE" smtClean="0"/>
              <a:t>3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405569813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de-DE" altLang="de-DE"/>
              <a:t>© SBC/USP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100F7CE-F38D-43B5-9B45-7566877C9048}" type="slidenum">
              <a:rPr lang="de-DE" altLang="de-DE" smtClean="0"/>
              <a:t>4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12593215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de-DE" altLang="de-DE"/>
              <a:t>© SBC/USP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100F7CE-F38D-43B5-9B45-7566877C9048}" type="slidenum">
              <a:rPr lang="de-DE" altLang="de-DE" smtClean="0"/>
              <a:t>5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66415459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de-DE" altLang="de-DE"/>
              <a:t>© SBC/USP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100F7CE-F38D-43B5-9B45-7566877C9048}" type="slidenum">
              <a:rPr lang="de-DE" altLang="de-DE" smtClean="0"/>
              <a:t>6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42655132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de-DE" altLang="de-DE"/>
              <a:t>© SBC/USP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100F7CE-F38D-43B5-9B45-7566877C9048}" type="slidenum">
              <a:rPr lang="de-DE" altLang="de-DE" smtClean="0"/>
              <a:t>7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66409481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de-DE" altLang="de-DE"/>
              <a:t>© SBC/USP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100F7CE-F38D-43B5-9B45-7566877C9048}" type="slidenum">
              <a:rPr lang="de-DE" altLang="de-DE" smtClean="0"/>
              <a:t>8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67771423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de-DE" altLang="de-DE"/>
              <a:t>© SBC/USP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100F7CE-F38D-43B5-9B45-7566877C9048}" type="slidenum">
              <a:rPr lang="de-DE" altLang="de-DE" smtClean="0"/>
              <a:t>9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8764551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82" name="Text Box 14"/>
          <p:cNvSpPr txBox="1">
            <a:spLocks noChangeArrowheads="1"/>
          </p:cNvSpPr>
          <p:nvPr/>
        </p:nvSpPr>
        <p:spPr bwMode="auto">
          <a:xfrm>
            <a:off x="0" y="6837363"/>
            <a:ext cx="10891838" cy="760412"/>
          </a:xfrm>
          <a:prstGeom prst="rect">
            <a:avLst/>
          </a:prstGeom>
          <a:solidFill>
            <a:srgbClr val="009036"/>
          </a:solidFill>
          <a:ln w="9525">
            <a:noFill/>
            <a:miter lim="800000"/>
            <a:headEnd/>
            <a:tailEnd/>
          </a:ln>
          <a:effectLst/>
        </p:spPr>
        <p:txBody>
          <a:bodyPr lIns="0" tIns="36000" rIns="0" bIns="0"/>
          <a:lstStyle/>
          <a:p>
            <a:pPr marL="198438" defTabSz="995363" eaLnBrk="1" hangingPunct="1">
              <a:lnSpc>
                <a:spcPct val="100000"/>
              </a:lnSpc>
              <a:spcBef>
                <a:spcPct val="55000"/>
              </a:spcBef>
              <a:tabLst>
                <a:tab pos="3232150" algn="r"/>
                <a:tab pos="4035425" algn="l"/>
                <a:tab pos="5561013" algn="l"/>
                <a:tab pos="5826125" algn="l"/>
              </a:tabLst>
            </a:pPr>
            <a:endParaRPr lang="it-CH" sz="900" b="0">
              <a:solidFill>
                <a:srgbClr val="FFFFFF"/>
              </a:solidFill>
              <a:latin typeface="Verdana" pitchFamily="34" charset="0"/>
            </a:endParaRPr>
          </a:p>
        </p:txBody>
      </p:sp>
      <p:sp>
        <p:nvSpPr>
          <p:cNvPr id="109581" name="Rectangle 13"/>
          <p:cNvSpPr>
            <a:spLocks noChangeArrowheads="1"/>
          </p:cNvSpPr>
          <p:nvPr/>
        </p:nvSpPr>
        <p:spPr bwMode="auto">
          <a:xfrm>
            <a:off x="0" y="1079500"/>
            <a:ext cx="10796588" cy="5795963"/>
          </a:xfrm>
          <a:prstGeom prst="rect">
            <a:avLst/>
          </a:prstGeom>
          <a:solidFill>
            <a:srgbClr val="A51848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de-CH"/>
          </a:p>
        </p:txBody>
      </p:sp>
      <p:sp>
        <p:nvSpPr>
          <p:cNvPr id="109583" name="Line 15"/>
          <p:cNvSpPr>
            <a:spLocks noChangeShapeType="1"/>
          </p:cNvSpPr>
          <p:nvPr/>
        </p:nvSpPr>
        <p:spPr bwMode="auto">
          <a:xfrm>
            <a:off x="4030663" y="6962775"/>
            <a:ext cx="0" cy="754063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de-CH"/>
          </a:p>
        </p:txBody>
      </p:sp>
      <p:sp>
        <p:nvSpPr>
          <p:cNvPr id="109584" name="Line 16"/>
          <p:cNvSpPr>
            <a:spLocks noChangeShapeType="1"/>
          </p:cNvSpPr>
          <p:nvPr/>
        </p:nvSpPr>
        <p:spPr bwMode="auto">
          <a:xfrm>
            <a:off x="5346700" y="6962775"/>
            <a:ext cx="0" cy="754063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de-CH"/>
          </a:p>
        </p:txBody>
      </p:sp>
      <p:sp>
        <p:nvSpPr>
          <p:cNvPr id="109585" name="Rectangle 17"/>
          <p:cNvSpPr>
            <a:spLocks noGrp="1" noChangeArrowheads="1"/>
          </p:cNvSpPr>
          <p:nvPr>
            <p:ph type="ctrTitle"/>
          </p:nvPr>
        </p:nvSpPr>
        <p:spPr>
          <a:xfrm>
            <a:off x="539750" y="2159000"/>
            <a:ext cx="9847263" cy="1117600"/>
          </a:xfrm>
        </p:spPr>
        <p:txBody>
          <a:bodyPr/>
          <a:lstStyle>
            <a:lvl1pPr>
              <a:lnSpc>
                <a:spcPts val="5000"/>
              </a:lnSpc>
              <a:defRPr sz="48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109586" name="Rectangle 18"/>
          <p:cNvSpPr>
            <a:spLocks noGrp="1" noChangeArrowheads="1"/>
          </p:cNvSpPr>
          <p:nvPr>
            <p:ph type="subTitle" idx="1"/>
          </p:nvPr>
        </p:nvSpPr>
        <p:spPr>
          <a:xfrm>
            <a:off x="539750" y="3719513"/>
            <a:ext cx="9847263" cy="1933575"/>
          </a:xfrm>
        </p:spPr>
        <p:txBody>
          <a:bodyPr/>
          <a:lstStyle>
            <a:lvl1pPr marL="0" indent="0">
              <a:lnSpc>
                <a:spcPts val="3800"/>
              </a:lnSpc>
              <a:spcBef>
                <a:spcPct val="0"/>
              </a:spcBef>
              <a:defRPr sz="3600" b="1"/>
            </a:lvl1pPr>
          </a:lstStyle>
          <a:p>
            <a:r>
              <a:rPr lang="de-DE"/>
              <a:t>Master-Untertitelformat bearbeiten</a:t>
            </a:r>
            <a:endParaRPr lang="de-CH"/>
          </a:p>
        </p:txBody>
      </p:sp>
      <p:pic>
        <p:nvPicPr>
          <p:cNvPr id="109588" name="Picture 20" descr="logo_cmyk_dfi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12900" y="357188"/>
            <a:ext cx="3700463" cy="611187"/>
          </a:xfrm>
          <a:prstGeom prst="rect">
            <a:avLst/>
          </a:prstGeom>
          <a:noFill/>
        </p:spPr>
      </p:pic>
      <p:sp>
        <p:nvSpPr>
          <p:cNvPr id="109592" name="Rectangle 24"/>
          <p:cNvSpPr>
            <a:spLocks noChangeArrowheads="1"/>
          </p:cNvSpPr>
          <p:nvPr/>
        </p:nvSpPr>
        <p:spPr bwMode="auto">
          <a:xfrm>
            <a:off x="4071938" y="6938963"/>
            <a:ext cx="1065212" cy="5461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lIns="0" tIns="0" rIns="0" bIns="0">
            <a:spAutoFit/>
          </a:bodyPr>
          <a:lstStyle/>
          <a:p>
            <a:pPr defTabSz="995363" eaLnBrk="1" hangingPunct="1">
              <a:lnSpc>
                <a:spcPct val="100000"/>
              </a:lnSpc>
              <a:spcBef>
                <a:spcPct val="55000"/>
              </a:spcBef>
            </a:pPr>
            <a:r>
              <a:rPr lang="de-CH" sz="900" b="0">
                <a:solidFill>
                  <a:srgbClr val="FFFFFF"/>
                </a:solidFill>
                <a:latin typeface="Verdana" pitchFamily="34" charset="0"/>
              </a:rPr>
              <a:t>AgriAliForm</a:t>
            </a:r>
            <a:br>
              <a:rPr lang="de-CH" sz="900" b="0">
                <a:solidFill>
                  <a:srgbClr val="FFFFFF"/>
                </a:solidFill>
                <a:latin typeface="Verdana" pitchFamily="34" charset="0"/>
              </a:rPr>
            </a:br>
            <a:r>
              <a:rPr lang="de-CH" sz="900" b="0">
                <a:solidFill>
                  <a:srgbClr val="FFFFFF"/>
                </a:solidFill>
                <a:latin typeface="Verdana" pitchFamily="34" charset="0"/>
              </a:rPr>
              <a:t>Bildung/Formation</a:t>
            </a:r>
            <a:br>
              <a:rPr lang="de-CH" sz="900" b="0">
                <a:solidFill>
                  <a:srgbClr val="FFFFFF"/>
                </a:solidFill>
                <a:latin typeface="Verdana" pitchFamily="34" charset="0"/>
              </a:rPr>
            </a:br>
            <a:r>
              <a:rPr lang="it-IT" sz="900" b="0">
                <a:solidFill>
                  <a:srgbClr val="FFFFFF"/>
                </a:solidFill>
                <a:latin typeface="Verdana" pitchFamily="34" charset="0"/>
              </a:rPr>
              <a:t>Laurstrasse 10</a:t>
            </a:r>
            <a:br>
              <a:rPr lang="it-IT" sz="900" b="0">
                <a:solidFill>
                  <a:srgbClr val="FFFFFF"/>
                </a:solidFill>
                <a:latin typeface="Verdana" pitchFamily="34" charset="0"/>
              </a:rPr>
            </a:br>
            <a:r>
              <a:rPr lang="en-GB" sz="900" b="0">
                <a:solidFill>
                  <a:srgbClr val="FFFFFF"/>
                </a:solidFill>
                <a:latin typeface="Verdana" pitchFamily="34" charset="0"/>
              </a:rPr>
              <a:t>CH-5201 Brugg</a:t>
            </a:r>
            <a:endParaRPr lang="it-CH" sz="900" b="0">
              <a:solidFill>
                <a:srgbClr val="FFFFFF"/>
              </a:solidFill>
              <a:latin typeface="Verdana" pitchFamily="34" charset="0"/>
            </a:endParaRPr>
          </a:p>
        </p:txBody>
      </p:sp>
      <p:sp>
        <p:nvSpPr>
          <p:cNvPr id="109593" name="Rectangle 25"/>
          <p:cNvSpPr>
            <a:spLocks noChangeArrowheads="1"/>
          </p:cNvSpPr>
          <p:nvPr/>
        </p:nvSpPr>
        <p:spPr bwMode="auto">
          <a:xfrm>
            <a:off x="5392738" y="6938963"/>
            <a:ext cx="1277937" cy="5461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lIns="0" tIns="0" rIns="0" bIns="0">
            <a:spAutoFit/>
          </a:bodyPr>
          <a:lstStyle/>
          <a:p>
            <a:pPr defTabSz="995363" eaLnBrk="1" hangingPunct="1">
              <a:lnSpc>
                <a:spcPct val="100000"/>
              </a:lnSpc>
              <a:spcBef>
                <a:spcPct val="55000"/>
              </a:spcBef>
              <a:tabLst>
                <a:tab pos="266700" algn="l"/>
              </a:tabLst>
            </a:pPr>
            <a:r>
              <a:rPr lang="de-CH" sz="900" b="0">
                <a:solidFill>
                  <a:srgbClr val="FFFFFF"/>
                </a:solidFill>
                <a:latin typeface="Verdana" pitchFamily="34" charset="0"/>
              </a:rPr>
              <a:t>Tel:	056 462 54 40</a:t>
            </a:r>
            <a:br>
              <a:rPr lang="de-CH" sz="900" b="0">
                <a:solidFill>
                  <a:srgbClr val="FFFFFF"/>
                </a:solidFill>
                <a:latin typeface="Verdana" pitchFamily="34" charset="0"/>
              </a:rPr>
            </a:br>
            <a:r>
              <a:rPr lang="de-CH" sz="900" b="0">
                <a:solidFill>
                  <a:srgbClr val="FFFFFF"/>
                </a:solidFill>
                <a:latin typeface="Verdana" pitchFamily="34" charset="0"/>
              </a:rPr>
              <a:t>Fax:	056 441 53 48</a:t>
            </a:r>
            <a:br>
              <a:rPr lang="de-CH" sz="900" b="0">
                <a:solidFill>
                  <a:srgbClr val="FFFFFF"/>
                </a:solidFill>
                <a:latin typeface="Verdana" pitchFamily="34" charset="0"/>
              </a:rPr>
            </a:br>
            <a:r>
              <a:rPr lang="it-IT" sz="900" b="0">
                <a:solidFill>
                  <a:srgbClr val="FFFFFF"/>
                </a:solidFill>
                <a:latin typeface="Verdana" pitchFamily="34" charset="0"/>
              </a:rPr>
              <a:t>Mail: info@agri-job.ch</a:t>
            </a:r>
            <a:br>
              <a:rPr lang="it-IT" sz="900" b="0">
                <a:solidFill>
                  <a:srgbClr val="FFFFFF"/>
                </a:solidFill>
                <a:latin typeface="Verdana" pitchFamily="34" charset="0"/>
              </a:rPr>
            </a:br>
            <a:r>
              <a:rPr lang="en-GB" sz="900" b="0">
                <a:solidFill>
                  <a:srgbClr val="FFFFFF"/>
                </a:solidFill>
                <a:latin typeface="Verdana" pitchFamily="34" charset="0"/>
              </a:rPr>
              <a:t>www.agri-job.ch</a:t>
            </a:r>
            <a:endParaRPr lang="it-CH" sz="900" b="0">
              <a:solidFill>
                <a:srgbClr val="FFFFFF"/>
              </a:solidFill>
              <a:latin typeface="Verdana" pitchFamily="34" charset="0"/>
            </a:endParaRPr>
          </a:p>
        </p:txBody>
      </p:sp>
      <p:sp>
        <p:nvSpPr>
          <p:cNvPr id="109594" name="Rectangle 26"/>
          <p:cNvSpPr>
            <a:spLocks noChangeArrowheads="1"/>
          </p:cNvSpPr>
          <p:nvPr/>
        </p:nvSpPr>
        <p:spPr bwMode="auto">
          <a:xfrm>
            <a:off x="549275" y="6938963"/>
            <a:ext cx="3084513" cy="4095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lIns="0" tIns="0" rIns="0" bIns="0">
            <a:spAutoFit/>
          </a:bodyPr>
          <a:lstStyle/>
          <a:p>
            <a:pPr algn="r" defTabSz="995363" eaLnBrk="1" hangingPunct="1">
              <a:lnSpc>
                <a:spcPct val="100000"/>
              </a:lnSpc>
              <a:spcBef>
                <a:spcPct val="55000"/>
              </a:spcBef>
            </a:pPr>
            <a:r>
              <a:rPr lang="de-CH" sz="900">
                <a:solidFill>
                  <a:srgbClr val="FFFFFF"/>
                </a:solidFill>
                <a:latin typeface="Verdana" pitchFamily="34" charset="0"/>
              </a:rPr>
              <a:t>Organisation der Arbeitswelt (OdA) </a:t>
            </a:r>
            <a:br>
              <a:rPr lang="de-CH" sz="900">
                <a:solidFill>
                  <a:srgbClr val="FFFFFF"/>
                </a:solidFill>
                <a:latin typeface="Verdana" pitchFamily="34" charset="0"/>
              </a:rPr>
            </a:br>
            <a:r>
              <a:rPr lang="de-CH" sz="900">
                <a:solidFill>
                  <a:srgbClr val="FFFFFF"/>
                </a:solidFill>
                <a:latin typeface="Verdana" pitchFamily="34" charset="0"/>
              </a:rPr>
              <a:t>Organisation du monde du travail (OrTra)</a:t>
            </a:r>
            <a:br>
              <a:rPr lang="de-CH" sz="900">
                <a:solidFill>
                  <a:srgbClr val="FFFFFF"/>
                </a:solidFill>
                <a:latin typeface="Verdana" pitchFamily="34" charset="0"/>
              </a:rPr>
            </a:br>
            <a:r>
              <a:rPr lang="it-IT" sz="900">
                <a:solidFill>
                  <a:srgbClr val="FFFFFF"/>
                </a:solidFill>
                <a:latin typeface="Verdana" pitchFamily="34" charset="0"/>
              </a:rPr>
              <a:t>Organizzazione del mondo del lavoro (Oml)</a:t>
            </a:r>
            <a:endParaRPr lang="it-CH" sz="900">
              <a:solidFill>
                <a:srgbClr val="FFFFFF"/>
              </a:solidFill>
              <a:latin typeface="Verdana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7764463" y="898525"/>
            <a:ext cx="2406650" cy="5618163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539750" y="898525"/>
            <a:ext cx="7072313" cy="5618163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44550" y="4859338"/>
            <a:ext cx="9090025" cy="15017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44550" y="3205163"/>
            <a:ext cx="9090025" cy="16541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539750" y="2084388"/>
            <a:ext cx="4738688" cy="44323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5430838" y="2084388"/>
            <a:ext cx="4740275" cy="44323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34988" y="303213"/>
            <a:ext cx="9623425" cy="1260475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534988" y="1692275"/>
            <a:ext cx="4724400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534988" y="2397125"/>
            <a:ext cx="4724400" cy="43576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5432425" y="1692275"/>
            <a:ext cx="472598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5432425" y="2397125"/>
            <a:ext cx="4725988" cy="43576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34988" y="301625"/>
            <a:ext cx="3517900" cy="1281113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181475" y="301625"/>
            <a:ext cx="5976938" cy="645318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534988" y="1582738"/>
            <a:ext cx="3517900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095500" y="5292725"/>
            <a:ext cx="64166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2095500" y="676275"/>
            <a:ext cx="6416675" cy="453548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2095500" y="5918200"/>
            <a:ext cx="6416675" cy="88741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1" name="Rectangle 197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9750" y="2084388"/>
            <a:ext cx="9631363" cy="4432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CH"/>
              <a:t>Testo scorrevole Testo scorrevole Testo scorrevole</a:t>
            </a:r>
          </a:p>
          <a:p>
            <a:pPr lvl="1"/>
            <a:r>
              <a:rPr lang="de-CH"/>
              <a:t>Secondo livello</a:t>
            </a:r>
          </a:p>
          <a:p>
            <a:pPr lvl="2"/>
            <a:r>
              <a:rPr lang="de-CH"/>
              <a:t>Terzo livello</a:t>
            </a:r>
          </a:p>
          <a:p>
            <a:pPr lvl="0"/>
            <a:endParaRPr lang="de-CH"/>
          </a:p>
        </p:txBody>
      </p:sp>
      <p:sp>
        <p:nvSpPr>
          <p:cNvPr id="1222" name="Rectangle 198"/>
          <p:cNvSpPr>
            <a:spLocks noGrp="1" noChangeArrowheads="1"/>
          </p:cNvSpPr>
          <p:nvPr>
            <p:ph type="title"/>
          </p:nvPr>
        </p:nvSpPr>
        <p:spPr bwMode="auto">
          <a:xfrm>
            <a:off x="539750" y="898525"/>
            <a:ext cx="9623425" cy="1009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CH"/>
              <a:t>Titolo</a:t>
            </a:r>
          </a:p>
        </p:txBody>
      </p:sp>
      <p:sp>
        <p:nvSpPr>
          <p:cNvPr id="1228" name="Text Box 204"/>
          <p:cNvSpPr txBox="1">
            <a:spLocks noChangeArrowheads="1"/>
          </p:cNvSpPr>
          <p:nvPr/>
        </p:nvSpPr>
        <p:spPr bwMode="auto">
          <a:xfrm>
            <a:off x="0" y="6837363"/>
            <a:ext cx="10891838" cy="760412"/>
          </a:xfrm>
          <a:prstGeom prst="rect">
            <a:avLst/>
          </a:prstGeom>
          <a:solidFill>
            <a:srgbClr val="009036"/>
          </a:solidFill>
          <a:ln w="9525">
            <a:noFill/>
            <a:miter lim="800000"/>
            <a:headEnd/>
            <a:tailEnd/>
          </a:ln>
          <a:effectLst/>
        </p:spPr>
        <p:txBody>
          <a:bodyPr lIns="0" tIns="36000" rIns="0" bIns="0"/>
          <a:lstStyle/>
          <a:p>
            <a:pPr marL="198438" defTabSz="995363" eaLnBrk="1" hangingPunct="1">
              <a:lnSpc>
                <a:spcPct val="100000"/>
              </a:lnSpc>
              <a:spcBef>
                <a:spcPct val="55000"/>
              </a:spcBef>
              <a:tabLst>
                <a:tab pos="3232150" algn="r"/>
                <a:tab pos="4035425" algn="l"/>
                <a:tab pos="5561013" algn="l"/>
                <a:tab pos="5826125" algn="l"/>
              </a:tabLst>
            </a:pPr>
            <a:endParaRPr lang="it-CH" sz="900" b="0">
              <a:solidFill>
                <a:srgbClr val="FFFFFF"/>
              </a:solidFill>
              <a:latin typeface="Verdana" pitchFamily="34" charset="0"/>
            </a:endParaRPr>
          </a:p>
        </p:txBody>
      </p:sp>
      <p:sp>
        <p:nvSpPr>
          <p:cNvPr id="1229" name="Line 205"/>
          <p:cNvSpPr>
            <a:spLocks noChangeShapeType="1"/>
          </p:cNvSpPr>
          <p:nvPr/>
        </p:nvSpPr>
        <p:spPr bwMode="auto">
          <a:xfrm>
            <a:off x="4030663" y="6962775"/>
            <a:ext cx="0" cy="754063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de-CH"/>
          </a:p>
        </p:txBody>
      </p:sp>
      <p:sp>
        <p:nvSpPr>
          <p:cNvPr id="1230" name="Line 206"/>
          <p:cNvSpPr>
            <a:spLocks noChangeShapeType="1"/>
          </p:cNvSpPr>
          <p:nvPr/>
        </p:nvSpPr>
        <p:spPr bwMode="auto">
          <a:xfrm>
            <a:off x="5346700" y="6962775"/>
            <a:ext cx="0" cy="754063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de-CH"/>
          </a:p>
        </p:txBody>
      </p:sp>
      <p:sp>
        <p:nvSpPr>
          <p:cNvPr id="1231" name="Rectangle 207"/>
          <p:cNvSpPr>
            <a:spLocks noChangeArrowheads="1"/>
          </p:cNvSpPr>
          <p:nvPr/>
        </p:nvSpPr>
        <p:spPr bwMode="auto">
          <a:xfrm>
            <a:off x="4071938" y="6938963"/>
            <a:ext cx="1065212" cy="5461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lIns="0" tIns="0" rIns="0" bIns="0">
            <a:spAutoFit/>
          </a:bodyPr>
          <a:lstStyle/>
          <a:p>
            <a:pPr defTabSz="995363" eaLnBrk="1" hangingPunct="1">
              <a:lnSpc>
                <a:spcPct val="100000"/>
              </a:lnSpc>
              <a:spcBef>
                <a:spcPct val="55000"/>
              </a:spcBef>
            </a:pPr>
            <a:r>
              <a:rPr lang="de-CH" sz="900" b="0">
                <a:solidFill>
                  <a:srgbClr val="FFFFFF"/>
                </a:solidFill>
                <a:latin typeface="Verdana" pitchFamily="34" charset="0"/>
              </a:rPr>
              <a:t>AgriAliForm</a:t>
            </a:r>
            <a:br>
              <a:rPr lang="de-CH" sz="900" b="0">
                <a:solidFill>
                  <a:srgbClr val="FFFFFF"/>
                </a:solidFill>
                <a:latin typeface="Verdana" pitchFamily="34" charset="0"/>
              </a:rPr>
            </a:br>
            <a:r>
              <a:rPr lang="de-CH" sz="900" b="0">
                <a:solidFill>
                  <a:srgbClr val="FFFFFF"/>
                </a:solidFill>
                <a:latin typeface="Verdana" pitchFamily="34" charset="0"/>
              </a:rPr>
              <a:t>Istruzione/Formazione</a:t>
            </a:r>
            <a:br>
              <a:rPr lang="de-CH" sz="900" b="0">
                <a:solidFill>
                  <a:srgbClr val="FFFFFF"/>
                </a:solidFill>
                <a:latin typeface="Verdana" pitchFamily="34" charset="0"/>
              </a:rPr>
            </a:br>
            <a:r>
              <a:rPr lang="it-IT" sz="900" b="0">
                <a:solidFill>
                  <a:srgbClr val="FFFFFF"/>
                </a:solidFill>
                <a:latin typeface="Verdana" pitchFamily="34" charset="0"/>
              </a:rPr>
              <a:t>Laurstrasse 10</a:t>
            </a:r>
            <a:br>
              <a:rPr lang="it-IT" sz="900" b="0">
                <a:solidFill>
                  <a:srgbClr val="FFFFFF"/>
                </a:solidFill>
                <a:latin typeface="Verdana" pitchFamily="34" charset="0"/>
              </a:rPr>
            </a:br>
            <a:r>
              <a:rPr lang="en-GB" sz="900" b="0">
                <a:solidFill>
                  <a:srgbClr val="FFFFFF"/>
                </a:solidFill>
                <a:latin typeface="Verdana" pitchFamily="34" charset="0"/>
              </a:rPr>
              <a:t>CH-5201 Brugg</a:t>
            </a:r>
            <a:endParaRPr lang="it-CH" sz="900" b="0">
              <a:solidFill>
                <a:srgbClr val="FFFFFF"/>
              </a:solidFill>
              <a:latin typeface="Verdana" pitchFamily="34" charset="0"/>
            </a:endParaRPr>
          </a:p>
        </p:txBody>
      </p:sp>
      <p:sp>
        <p:nvSpPr>
          <p:cNvPr id="1232" name="Rectangle 208"/>
          <p:cNvSpPr>
            <a:spLocks noChangeArrowheads="1"/>
          </p:cNvSpPr>
          <p:nvPr/>
        </p:nvSpPr>
        <p:spPr bwMode="auto">
          <a:xfrm>
            <a:off x="5392738" y="6938963"/>
            <a:ext cx="1277937" cy="5461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lIns="0" tIns="0" rIns="0" bIns="0">
            <a:spAutoFit/>
          </a:bodyPr>
          <a:lstStyle/>
          <a:p>
            <a:pPr defTabSz="995363" eaLnBrk="1" hangingPunct="1">
              <a:lnSpc>
                <a:spcPct val="100000"/>
              </a:lnSpc>
              <a:spcBef>
                <a:spcPct val="55000"/>
              </a:spcBef>
              <a:tabLst>
                <a:tab pos="266700" algn="l"/>
              </a:tabLst>
            </a:pPr>
            <a:r>
              <a:rPr lang="de-CH" sz="900" b="0">
                <a:solidFill>
                  <a:srgbClr val="FFFFFF"/>
                </a:solidFill>
                <a:latin typeface="Verdana" pitchFamily="34" charset="0"/>
              </a:rPr>
              <a:t>Tel: 056 462 54 40</a:t>
            </a:r>
            <a:br>
              <a:rPr lang="de-CH" sz="900" b="0">
                <a:solidFill>
                  <a:srgbClr val="FFFFFF"/>
                </a:solidFill>
                <a:latin typeface="Verdana" pitchFamily="34" charset="0"/>
              </a:rPr>
            </a:br>
            <a:r>
              <a:rPr lang="de-CH" sz="900" b="0">
                <a:solidFill>
                  <a:srgbClr val="FFFFFF"/>
                </a:solidFill>
                <a:latin typeface="Verdana" pitchFamily="34" charset="0"/>
              </a:rPr>
              <a:t>Fax: 056 441 53 48</a:t>
            </a:r>
            <a:br>
              <a:rPr lang="de-CH" sz="900" b="0">
                <a:solidFill>
                  <a:srgbClr val="FFFFFF"/>
                </a:solidFill>
                <a:latin typeface="Verdana" pitchFamily="34" charset="0"/>
              </a:rPr>
            </a:br>
            <a:r>
              <a:rPr lang="it-IT" sz="900" b="0">
                <a:solidFill>
                  <a:srgbClr val="FFFFFF"/>
                </a:solidFill>
                <a:latin typeface="Verdana" pitchFamily="34" charset="0"/>
              </a:rPr>
              <a:t>Mail: info@agri-job.ch</a:t>
            </a:r>
            <a:br>
              <a:rPr lang="it-IT" sz="900" b="0">
                <a:solidFill>
                  <a:srgbClr val="FFFFFF"/>
                </a:solidFill>
                <a:latin typeface="Verdana" pitchFamily="34" charset="0"/>
              </a:rPr>
            </a:br>
            <a:r>
              <a:rPr lang="en-GB" sz="900" b="0">
                <a:solidFill>
                  <a:srgbClr val="FFFFFF"/>
                </a:solidFill>
                <a:latin typeface="Verdana" pitchFamily="34" charset="0"/>
              </a:rPr>
              <a:t>www.agri-job.ch</a:t>
            </a:r>
            <a:endParaRPr lang="it-CH" sz="900" b="0">
              <a:solidFill>
                <a:srgbClr val="FFFFFF"/>
              </a:solidFill>
              <a:latin typeface="Verdana" pitchFamily="34" charset="0"/>
            </a:endParaRPr>
          </a:p>
        </p:txBody>
      </p:sp>
      <p:sp>
        <p:nvSpPr>
          <p:cNvPr id="1233" name="Rectangle 209"/>
          <p:cNvSpPr>
            <a:spLocks noChangeArrowheads="1"/>
          </p:cNvSpPr>
          <p:nvPr/>
        </p:nvSpPr>
        <p:spPr bwMode="auto">
          <a:xfrm>
            <a:off x="549275" y="6938963"/>
            <a:ext cx="3084513" cy="4095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lIns="0" tIns="0" rIns="0" bIns="0">
            <a:spAutoFit/>
          </a:bodyPr>
          <a:lstStyle/>
          <a:p>
            <a:pPr algn="r" defTabSz="995363" eaLnBrk="1" hangingPunct="1">
              <a:lnSpc>
                <a:spcPct val="100000"/>
              </a:lnSpc>
              <a:spcBef>
                <a:spcPct val="55000"/>
              </a:spcBef>
            </a:pPr>
            <a:r>
              <a:rPr lang="de-CH" sz="900">
                <a:solidFill>
                  <a:srgbClr val="FFFFFF"/>
                </a:solidFill>
                <a:latin typeface="Verdana" pitchFamily="34" charset="0"/>
              </a:rPr>
              <a:t>Organizzazione del mondo del lavoro (OdA) </a:t>
            </a:r>
            <a:br>
              <a:rPr lang="de-CH" sz="900">
                <a:solidFill>
                  <a:srgbClr val="FFFFFF"/>
                </a:solidFill>
                <a:latin typeface="Verdana" pitchFamily="34" charset="0"/>
              </a:rPr>
            </a:br>
            <a:r>
              <a:rPr lang="de-CH" sz="900">
                <a:solidFill>
                  <a:srgbClr val="FFFFFF"/>
                </a:solidFill>
                <a:latin typeface="Verdana" pitchFamily="34" charset="0"/>
              </a:rPr>
              <a:t>Organizzazione del mondo del lavoro (OrTra)</a:t>
            </a:r>
            <a:br>
              <a:rPr lang="de-CH" sz="900">
                <a:solidFill>
                  <a:srgbClr val="FFFFFF"/>
                </a:solidFill>
                <a:latin typeface="Verdana" pitchFamily="34" charset="0"/>
              </a:rPr>
            </a:br>
            <a:r>
              <a:rPr lang="it-IT" sz="900">
                <a:solidFill>
                  <a:srgbClr val="FFFFFF"/>
                </a:solidFill>
                <a:latin typeface="Verdana" pitchFamily="34" charset="0"/>
              </a:rPr>
              <a:t>Organizzazione del mondo del lavoro (Oml)</a:t>
            </a:r>
            <a:endParaRPr lang="it-CH" sz="900">
              <a:solidFill>
                <a:srgbClr val="FFFFFF"/>
              </a:solidFill>
              <a:latin typeface="Verdana" pitchFamily="34" charset="0"/>
            </a:endParaRPr>
          </a:p>
        </p:txBody>
      </p:sp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9883775" y="6938963"/>
            <a:ext cx="519113" cy="223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00260" tIns="50131" rIns="100260" bIns="50131">
            <a:spAutoFit/>
          </a:bodyPr>
          <a:lstStyle/>
          <a:p>
            <a:pPr algn="r" defTabSz="830263"/>
            <a:fld id="{290968DC-6905-4541-8768-C262C05222C0}" type="slidenum">
              <a:rPr lang="de-DE" sz="900">
                <a:solidFill>
                  <a:srgbClr val="FFFFFF"/>
                </a:solidFill>
                <a:latin typeface="Verdana" pitchFamily="34" charset="0"/>
              </a:rPr>
              <a:t>‹Nr.›</a:t>
            </a:fld>
            <a:endParaRPr lang="de-DE" sz="900">
              <a:solidFill>
                <a:srgbClr val="FFFFFF"/>
              </a:solidFill>
              <a:latin typeface="Verdana" pitchFamily="34" charset="0"/>
              <a:cs typeface="Arial" charset="0"/>
            </a:endParaRPr>
          </a:p>
        </p:txBody>
      </p:sp>
      <p:pic>
        <p:nvPicPr>
          <p:cNvPr id="1235" name="Picture 211" descr="logo_cmyk_dfi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6686550" y="217488"/>
            <a:ext cx="3700463" cy="611187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830263" rtl="0" eaLnBrk="1" fontAlgn="base" hangingPunct="1">
        <a:lnSpc>
          <a:spcPts val="38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+mj-ea"/>
          <a:cs typeface="+mj-cs"/>
        </a:defRPr>
      </a:lvl1pPr>
      <a:lvl2pPr algn="l" defTabSz="830263" rtl="0" eaLnBrk="1" fontAlgn="base" hangingPunct="1">
        <a:lnSpc>
          <a:spcPts val="38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Verdana" pitchFamily="34" charset="0"/>
        </a:defRPr>
      </a:lvl2pPr>
      <a:lvl3pPr algn="l" defTabSz="830263" rtl="0" eaLnBrk="1" fontAlgn="base" hangingPunct="1">
        <a:lnSpc>
          <a:spcPts val="38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Verdana" pitchFamily="34" charset="0"/>
        </a:defRPr>
      </a:lvl3pPr>
      <a:lvl4pPr algn="l" defTabSz="830263" rtl="0" eaLnBrk="1" fontAlgn="base" hangingPunct="1">
        <a:lnSpc>
          <a:spcPts val="38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Verdana" pitchFamily="34" charset="0"/>
        </a:defRPr>
      </a:lvl4pPr>
      <a:lvl5pPr algn="l" defTabSz="830263" rtl="0" eaLnBrk="1" fontAlgn="base" hangingPunct="1">
        <a:lnSpc>
          <a:spcPts val="38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Verdana" pitchFamily="34" charset="0"/>
        </a:defRPr>
      </a:lvl5pPr>
      <a:lvl6pPr marL="457200" algn="l" defTabSz="830263" rtl="0" eaLnBrk="1" fontAlgn="base" hangingPunct="1">
        <a:lnSpc>
          <a:spcPts val="38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Verdana" pitchFamily="34" charset="0"/>
        </a:defRPr>
      </a:lvl6pPr>
      <a:lvl7pPr marL="914400" algn="l" defTabSz="830263" rtl="0" eaLnBrk="1" fontAlgn="base" hangingPunct="1">
        <a:lnSpc>
          <a:spcPts val="38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Verdana" pitchFamily="34" charset="0"/>
        </a:defRPr>
      </a:lvl7pPr>
      <a:lvl8pPr marL="1371600" algn="l" defTabSz="830263" rtl="0" eaLnBrk="1" fontAlgn="base" hangingPunct="1">
        <a:lnSpc>
          <a:spcPts val="38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Verdana" pitchFamily="34" charset="0"/>
        </a:defRPr>
      </a:lvl8pPr>
      <a:lvl9pPr marL="1828800" algn="l" defTabSz="830263" rtl="0" eaLnBrk="1" fontAlgn="base" hangingPunct="1">
        <a:lnSpc>
          <a:spcPts val="38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Verdana" pitchFamily="34" charset="0"/>
        </a:defRPr>
      </a:lvl9pPr>
    </p:titleStyle>
    <p:bodyStyle>
      <a:lvl1pPr marL="342900" indent="-342900" algn="l" defTabSz="830263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SzPct val="100000"/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606425" indent="-342900" algn="l" defTabSz="830263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SzPct val="100000"/>
        <a:buAutoNum type="arabicPeriod"/>
        <a:defRPr>
          <a:solidFill>
            <a:schemeClr val="tx1"/>
          </a:solidFill>
          <a:latin typeface="+mn-lt"/>
        </a:defRPr>
      </a:lvl2pPr>
      <a:lvl3pPr marL="1055688" indent="-342900" algn="l" defTabSz="830263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SzPct val="100000"/>
        <a:buAutoNum type="alphaLcPeriod"/>
        <a:defRPr>
          <a:solidFill>
            <a:schemeClr val="tx1"/>
          </a:solidFill>
          <a:latin typeface="+mn-lt"/>
        </a:defRPr>
      </a:lvl3pPr>
      <a:lvl4pPr marL="1836738" indent="-342900" algn="l" defTabSz="830263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>
          <a:solidFill>
            <a:schemeClr val="tx1"/>
          </a:solidFill>
          <a:latin typeface="+mn-lt"/>
        </a:defRPr>
      </a:lvl4pPr>
      <a:lvl5pPr marL="2333625" indent="-342900" algn="l" defTabSz="830263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>
          <a:solidFill>
            <a:schemeClr val="tx1"/>
          </a:solidFill>
          <a:latin typeface="+mn-lt"/>
        </a:defRPr>
      </a:lvl5pPr>
      <a:lvl6pPr marL="2790825" indent="-342900" algn="l" defTabSz="830263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>
          <a:solidFill>
            <a:schemeClr val="tx1"/>
          </a:solidFill>
          <a:latin typeface="+mn-lt"/>
        </a:defRPr>
      </a:lvl6pPr>
      <a:lvl7pPr marL="3248025" indent="-342900" algn="l" defTabSz="830263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>
          <a:solidFill>
            <a:schemeClr val="tx1"/>
          </a:solidFill>
          <a:latin typeface="+mn-lt"/>
        </a:defRPr>
      </a:lvl7pPr>
      <a:lvl8pPr marL="3705225" indent="-342900" algn="l" defTabSz="830263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>
          <a:solidFill>
            <a:schemeClr val="tx1"/>
          </a:solidFill>
          <a:latin typeface="+mn-lt"/>
        </a:defRPr>
      </a:lvl8pPr>
      <a:lvl9pPr marL="4162425" indent="-342900" algn="l" defTabSz="830263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4E7A3F7-8173-33EC-DDFC-BE40D09176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750" y="898525"/>
            <a:ext cx="9623425" cy="1585962"/>
          </a:xfrm>
        </p:spPr>
        <p:txBody>
          <a:bodyPr/>
          <a:lstStyle/>
          <a:p>
            <a:r>
              <a:rPr lang="de-CH" dirty="0"/>
              <a:t>CI, tutte le </a:t>
            </a:r>
            <a:r>
              <a:rPr lang="de-CH" dirty="0" err="1"/>
              <a:t>professioni</a:t>
            </a:r>
            <a:br>
              <a:rPr lang="de-CH" dirty="0"/>
            </a:br>
            <a:br>
              <a:rPr lang="de-CH" dirty="0"/>
            </a:br>
            <a:r>
              <a:rPr lang="de-CH" sz="2400" b="0" dirty="0"/>
              <a:t>Totale giorni: 5</a:t>
            </a:r>
          </a:p>
        </p:txBody>
      </p:sp>
      <p:graphicFrame>
        <p:nvGraphicFramePr>
          <p:cNvPr id="4" name="Tabelle 4">
            <a:extLst>
              <a:ext uri="{FF2B5EF4-FFF2-40B4-BE49-F238E27FC236}">
                <a16:creationId xmlns:a16="http://schemas.microsoft.com/office/drawing/2014/main" id="{F4B22F6C-84AD-BE4C-D0CB-BE7DEAC5274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05167482"/>
              </p:ext>
            </p:extLst>
          </p:nvPr>
        </p:nvGraphicFramePr>
        <p:xfrm>
          <a:off x="539750" y="2612699"/>
          <a:ext cx="9343453" cy="3595692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558478">
                  <a:extLst>
                    <a:ext uri="{9D8B030D-6E8A-4147-A177-3AD203B41FA5}">
                      <a16:colId xmlns:a16="http://schemas.microsoft.com/office/drawing/2014/main" val="1506872504"/>
                    </a:ext>
                  </a:extLst>
                </a:gridCol>
                <a:gridCol w="1872208">
                  <a:extLst>
                    <a:ext uri="{9D8B030D-6E8A-4147-A177-3AD203B41FA5}">
                      <a16:colId xmlns:a16="http://schemas.microsoft.com/office/drawing/2014/main" val="2568389759"/>
                    </a:ext>
                  </a:extLst>
                </a:gridCol>
                <a:gridCol w="4896544">
                  <a:extLst>
                    <a:ext uri="{9D8B030D-6E8A-4147-A177-3AD203B41FA5}">
                      <a16:colId xmlns:a16="http://schemas.microsoft.com/office/drawing/2014/main" val="1482317949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2049325260"/>
                    </a:ext>
                  </a:extLst>
                </a:gridCol>
                <a:gridCol w="1080119">
                  <a:extLst>
                    <a:ext uri="{9D8B030D-6E8A-4147-A177-3AD203B41FA5}">
                      <a16:colId xmlns:a16="http://schemas.microsoft.com/office/drawing/2014/main" val="211702001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de-DE" sz="1600" dirty="0">
                          <a:solidFill>
                            <a:schemeClr val="tx1"/>
                          </a:solidFill>
                        </a:rPr>
                        <a:t>Nr. CI</a:t>
                      </a:r>
                      <a:endParaRPr lang="de-CH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1600" dirty="0">
                          <a:solidFill>
                            <a:schemeClr val="tx1"/>
                          </a:solidFill>
                        </a:rPr>
                        <a:t>Anno di apprendistato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CH" sz="1600" dirty="0">
                          <a:solidFill>
                            <a:schemeClr val="tx1"/>
                          </a:solidFill>
                        </a:rPr>
                        <a:t>Focus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1600" dirty="0">
                          <a:solidFill>
                            <a:schemeClr val="tx1"/>
                          </a:solidFill>
                        </a:rPr>
                        <a:t>DCO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1600" dirty="0" err="1">
                          <a:solidFill>
                            <a:schemeClr val="tx1"/>
                          </a:solidFill>
                        </a:rPr>
                        <a:t>Durata</a:t>
                      </a:r>
                      <a:r>
                        <a:rPr lang="de-CH" sz="1600" dirty="0">
                          <a:solidFill>
                            <a:schemeClr val="tx1"/>
                          </a:solidFill>
                        </a:rPr>
                        <a:t>/</a:t>
                      </a:r>
                      <a:r>
                        <a:rPr lang="de-CH" sz="1600" dirty="0" err="1">
                          <a:solidFill>
                            <a:schemeClr val="tx1"/>
                          </a:solidFill>
                        </a:rPr>
                        <a:t>giorni</a:t>
                      </a:r>
                      <a:endParaRPr lang="de-CH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3946848"/>
                  </a:ext>
                </a:extLst>
              </a:tr>
              <a:tr h="474636">
                <a:tc>
                  <a:txBody>
                    <a:bodyPr/>
                    <a:lstStyle/>
                    <a:p>
                      <a:r>
                        <a:rPr lang="de-CH" sz="200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000" dirty="0">
                          <a:solidFill>
                            <a:schemeClr val="tx1"/>
                          </a:solidFill>
                        </a:rPr>
                        <a:t>1.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CH" sz="2000" dirty="0" err="1">
                          <a:solidFill>
                            <a:schemeClr val="tx1"/>
                          </a:solidFill>
                        </a:rPr>
                        <a:t>Sicurezza</a:t>
                      </a:r>
                      <a:r>
                        <a:rPr lang="de-CH" sz="2000" dirty="0">
                          <a:solidFill>
                            <a:schemeClr val="tx1"/>
                          </a:solidFill>
                        </a:rPr>
                        <a:t> sul </a:t>
                      </a:r>
                      <a:r>
                        <a:rPr lang="de-CH" sz="2000" dirty="0" err="1">
                          <a:solidFill>
                            <a:schemeClr val="tx1"/>
                          </a:solidFill>
                        </a:rPr>
                        <a:t>lavoro</a:t>
                      </a:r>
                      <a:r>
                        <a:rPr lang="de-CH" sz="2000" dirty="0">
                          <a:solidFill>
                            <a:schemeClr val="tx1"/>
                          </a:solidFill>
                        </a:rPr>
                        <a:t> e </a:t>
                      </a:r>
                      <a:r>
                        <a:rPr lang="de-CH" sz="2000" dirty="0" err="1">
                          <a:solidFill>
                            <a:schemeClr val="tx1"/>
                          </a:solidFill>
                        </a:rPr>
                        <a:t>protezione</a:t>
                      </a:r>
                      <a:r>
                        <a:rPr lang="de-CH" sz="2000" dirty="0">
                          <a:solidFill>
                            <a:schemeClr val="tx1"/>
                          </a:solidFill>
                        </a:rPr>
                        <a:t> della </a:t>
                      </a:r>
                      <a:r>
                        <a:rPr lang="de-CH" sz="2000" dirty="0" err="1">
                          <a:solidFill>
                            <a:schemeClr val="tx1"/>
                          </a:solidFill>
                        </a:rPr>
                        <a:t>salute</a:t>
                      </a:r>
                      <a:endParaRPr lang="de-CH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000" dirty="0">
                          <a:solidFill>
                            <a:schemeClr val="tx1"/>
                          </a:solidFill>
                        </a:rPr>
                        <a:t>b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00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60037882"/>
                  </a:ext>
                </a:extLst>
              </a:tr>
              <a:tr h="660704">
                <a:tc>
                  <a:txBody>
                    <a:bodyPr/>
                    <a:lstStyle/>
                    <a:p>
                      <a:r>
                        <a:rPr lang="de-CH" sz="200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000" dirty="0">
                          <a:solidFill>
                            <a:schemeClr val="tx1"/>
                          </a:solidFill>
                        </a:rPr>
                        <a:t>1.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CH" sz="2000" dirty="0" err="1">
                          <a:solidFill>
                            <a:schemeClr val="tx1"/>
                          </a:solidFill>
                        </a:rPr>
                        <a:t>Manipolazione</a:t>
                      </a:r>
                      <a:r>
                        <a:rPr lang="de-CH" sz="2000" dirty="0">
                          <a:solidFill>
                            <a:schemeClr val="tx1"/>
                          </a:solidFill>
                        </a:rPr>
                        <a:t> sicura dei veicoli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000" dirty="0">
                          <a:solidFill>
                            <a:schemeClr val="tx1"/>
                          </a:solidFill>
                        </a:rPr>
                        <a:t>b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00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11846866"/>
                  </a:ext>
                </a:extLst>
              </a:tr>
              <a:tr h="648988">
                <a:tc>
                  <a:txBody>
                    <a:bodyPr/>
                    <a:lstStyle/>
                    <a:p>
                      <a:r>
                        <a:rPr lang="de-CH" sz="200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000" dirty="0">
                          <a:solidFill>
                            <a:schemeClr val="tx1"/>
                          </a:solidFill>
                        </a:rPr>
                        <a:t>1. </a:t>
                      </a:r>
                    </a:p>
                    <a:p>
                      <a:pPr algn="ctr"/>
                      <a:r>
                        <a:rPr lang="de-CH" sz="2000" dirty="0">
                          <a:solidFill>
                            <a:schemeClr val="tx1"/>
                          </a:solidFill>
                        </a:rPr>
                        <a:t>(</a:t>
                      </a:r>
                      <a:r>
                        <a:rPr lang="de-CH" sz="2000" dirty="0" err="1">
                          <a:solidFill>
                            <a:schemeClr val="tx1"/>
                          </a:solidFill>
                        </a:rPr>
                        <a:t>agri</a:t>
                      </a:r>
                      <a:r>
                        <a:rPr lang="de-CH" sz="2000" dirty="0">
                          <a:solidFill>
                            <a:schemeClr val="tx1"/>
                          </a:solidFill>
                        </a:rPr>
                        <a:t>: </a:t>
                      </a:r>
                      <a:r>
                        <a:rPr lang="de-CH" sz="2000" dirty="0" err="1">
                          <a:solidFill>
                            <a:schemeClr val="tx1"/>
                          </a:solidFill>
                        </a:rPr>
                        <a:t>terzo</a:t>
                      </a:r>
                      <a:r>
                        <a:rPr lang="de-CH" sz="20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de-CH" sz="2000" dirty="0" err="1">
                          <a:solidFill>
                            <a:schemeClr val="tx1"/>
                          </a:solidFill>
                        </a:rPr>
                        <a:t>giorno</a:t>
                      </a:r>
                      <a:r>
                        <a:rPr lang="de-CH" sz="2000" dirty="0">
                          <a:solidFill>
                            <a:schemeClr val="tx1"/>
                          </a:solidFill>
                        </a:rPr>
                        <a:t> in 2.)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CH" sz="2000" dirty="0" err="1">
                          <a:solidFill>
                            <a:schemeClr val="tx1"/>
                          </a:solidFill>
                        </a:rPr>
                        <a:t>Veicoli</a:t>
                      </a:r>
                      <a:r>
                        <a:rPr lang="de-CH" sz="20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de-CH" sz="2000" dirty="0" err="1">
                          <a:solidFill>
                            <a:schemeClr val="tx1"/>
                          </a:solidFill>
                        </a:rPr>
                        <a:t>elevatori</a:t>
                      </a:r>
                      <a:r>
                        <a:rPr lang="de-CH" sz="2000" dirty="0">
                          <a:solidFill>
                            <a:schemeClr val="tx1"/>
                          </a:solidFill>
                        </a:rPr>
                        <a:t>/di sollevamento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000" dirty="0">
                          <a:solidFill>
                            <a:schemeClr val="tx1"/>
                          </a:solidFill>
                        </a:rPr>
                        <a:t>b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00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71247110"/>
                  </a:ext>
                </a:extLst>
              </a:tr>
              <a:tr h="648988">
                <a:tc gridSpan="4">
                  <a:txBody>
                    <a:bodyPr/>
                    <a:lstStyle/>
                    <a:p>
                      <a:r>
                        <a:rPr lang="de-CH" sz="2000" dirty="0">
                          <a:solidFill>
                            <a:schemeClr val="tx1"/>
                          </a:solidFill>
                        </a:rPr>
                        <a:t>Totale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de-CH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CH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de-CH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00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86714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560017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4E7A3F7-8173-33EC-DDFC-BE40D09176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6601" y="530230"/>
            <a:ext cx="6391126" cy="1009650"/>
          </a:xfrm>
        </p:spPr>
        <p:txBody>
          <a:bodyPr/>
          <a:lstStyle/>
          <a:p>
            <a:r>
              <a:rPr lang="de-CH" dirty="0"/>
              <a:t>CI </a:t>
            </a:r>
            <a:r>
              <a:rPr lang="de-CH" dirty="0" err="1"/>
              <a:t>frutticoltori</a:t>
            </a:r>
            <a:r>
              <a:rPr lang="de-CH" dirty="0"/>
              <a:t>/</a:t>
            </a:r>
            <a:r>
              <a:rPr lang="de-CH" dirty="0" err="1"/>
              <a:t>trici</a:t>
            </a:r>
            <a:r>
              <a:rPr lang="de-CH" dirty="0"/>
              <a:t> AFC</a:t>
            </a:r>
          </a:p>
        </p:txBody>
      </p:sp>
      <p:graphicFrame>
        <p:nvGraphicFramePr>
          <p:cNvPr id="4" name="Tabelle 4">
            <a:extLst>
              <a:ext uri="{FF2B5EF4-FFF2-40B4-BE49-F238E27FC236}">
                <a16:creationId xmlns:a16="http://schemas.microsoft.com/office/drawing/2014/main" id="{F4B22F6C-84AD-BE4C-D0CB-BE7DEAC5274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72998049"/>
              </p:ext>
            </p:extLst>
          </p:nvPr>
        </p:nvGraphicFramePr>
        <p:xfrm>
          <a:off x="666600" y="1596354"/>
          <a:ext cx="9432628" cy="4128493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575644">
                  <a:extLst>
                    <a:ext uri="{9D8B030D-6E8A-4147-A177-3AD203B41FA5}">
                      <a16:colId xmlns:a16="http://schemas.microsoft.com/office/drawing/2014/main" val="1506872504"/>
                    </a:ext>
                  </a:extLst>
                </a:gridCol>
                <a:gridCol w="1800200">
                  <a:extLst>
                    <a:ext uri="{9D8B030D-6E8A-4147-A177-3AD203B41FA5}">
                      <a16:colId xmlns:a16="http://schemas.microsoft.com/office/drawing/2014/main" val="2568389759"/>
                    </a:ext>
                  </a:extLst>
                </a:gridCol>
                <a:gridCol w="5184576">
                  <a:extLst>
                    <a:ext uri="{9D8B030D-6E8A-4147-A177-3AD203B41FA5}">
                      <a16:colId xmlns:a16="http://schemas.microsoft.com/office/drawing/2014/main" val="1482317949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val="2049325260"/>
                    </a:ext>
                  </a:extLst>
                </a:gridCol>
                <a:gridCol w="1152128">
                  <a:extLst>
                    <a:ext uri="{9D8B030D-6E8A-4147-A177-3AD203B41FA5}">
                      <a16:colId xmlns:a16="http://schemas.microsoft.com/office/drawing/2014/main" val="2117020016"/>
                    </a:ext>
                  </a:extLst>
                </a:gridCol>
              </a:tblGrid>
              <a:tr h="728610">
                <a:tc>
                  <a:txBody>
                    <a:bodyPr/>
                    <a:lstStyle/>
                    <a:p>
                      <a:r>
                        <a:rPr lang="de-DE" sz="1600" dirty="0">
                          <a:solidFill>
                            <a:schemeClr val="tx1"/>
                          </a:solidFill>
                        </a:rPr>
                        <a:t>Nr. CI</a:t>
                      </a:r>
                      <a:endParaRPr lang="de-CH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1600" dirty="0">
                          <a:solidFill>
                            <a:schemeClr val="tx1"/>
                          </a:solidFill>
                        </a:rPr>
                        <a:t>Anno di apprendistato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CH" sz="1600" dirty="0">
                          <a:solidFill>
                            <a:schemeClr val="tx1"/>
                          </a:solidFill>
                        </a:rPr>
                        <a:t>Focus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1600" dirty="0">
                          <a:solidFill>
                            <a:schemeClr val="tx1"/>
                          </a:solidFill>
                        </a:rPr>
                        <a:t>DCO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1600" dirty="0" err="1">
                          <a:solidFill>
                            <a:schemeClr val="tx1"/>
                          </a:solidFill>
                        </a:rPr>
                        <a:t>Durata</a:t>
                      </a:r>
                      <a:r>
                        <a:rPr lang="de-CH" sz="1600" dirty="0">
                          <a:solidFill>
                            <a:schemeClr val="tx1"/>
                          </a:solidFill>
                        </a:rPr>
                        <a:t>/</a:t>
                      </a:r>
                      <a:r>
                        <a:rPr lang="de-CH" sz="1600" dirty="0" err="1">
                          <a:solidFill>
                            <a:schemeClr val="tx1"/>
                          </a:solidFill>
                        </a:rPr>
                        <a:t>giorni</a:t>
                      </a:r>
                      <a:endParaRPr lang="de-CH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3946848"/>
                  </a:ext>
                </a:extLst>
              </a:tr>
              <a:tr h="762540">
                <a:tc>
                  <a:txBody>
                    <a:bodyPr/>
                    <a:lstStyle/>
                    <a:p>
                      <a:pPr algn="ctr"/>
                      <a:r>
                        <a:rPr lang="de-CH" sz="200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000" dirty="0"/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CH" sz="2000" dirty="0" err="1"/>
                        <a:t>Manipolazione</a:t>
                      </a:r>
                      <a:r>
                        <a:rPr lang="de-CH" sz="2000" dirty="0"/>
                        <a:t> della </a:t>
                      </a:r>
                      <a:r>
                        <a:rPr lang="de-CH" sz="2000" dirty="0" err="1"/>
                        <a:t>motosega</a:t>
                      </a:r>
                      <a:endParaRPr lang="de-CH" sz="2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000" dirty="0"/>
                        <a:t>b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000" dirty="0"/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60037882"/>
                  </a:ext>
                </a:extLst>
              </a:tr>
              <a:tr h="730338">
                <a:tc>
                  <a:txBody>
                    <a:bodyPr/>
                    <a:lstStyle/>
                    <a:p>
                      <a:pPr algn="ctr"/>
                      <a:r>
                        <a:rPr lang="de-CH" sz="200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000" dirty="0"/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CH" sz="2000" dirty="0"/>
                        <a:t>Macchine specifiche per il frutteto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000" dirty="0"/>
                        <a:t>d, 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000" dirty="0"/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11846866"/>
                  </a:ext>
                </a:extLst>
              </a:tr>
              <a:tr h="1018222">
                <a:tc>
                  <a:txBody>
                    <a:bodyPr/>
                    <a:lstStyle/>
                    <a:p>
                      <a:pPr algn="ctr"/>
                      <a:r>
                        <a:rPr lang="de-CH" sz="2000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000" dirty="0"/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CH" sz="2000" dirty="0"/>
                        <a:t>Protezione delle piante, tecniche di applicazione, </a:t>
                      </a:r>
                      <a:r>
                        <a:rPr lang="de-CH" sz="2000" dirty="0" err="1"/>
                        <a:t>controllo delle infestanti</a:t>
                      </a:r>
                      <a:endParaRPr lang="de-CH" sz="2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000" dirty="0"/>
                        <a:t>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000" dirty="0"/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44685417"/>
                  </a:ext>
                </a:extLst>
              </a:tr>
              <a:tr h="888783">
                <a:tc>
                  <a:txBody>
                    <a:bodyPr/>
                    <a:lstStyle/>
                    <a:p>
                      <a:pPr algn="ctr"/>
                      <a:r>
                        <a:rPr lang="de-CH" sz="2000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000" dirty="0"/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CH" sz="2000" dirty="0"/>
                        <a:t>Sostenibilità, biodiversità, </a:t>
                      </a:r>
                      <a:r>
                        <a:rPr lang="de-CH" sz="2000" dirty="0" err="1"/>
                        <a:t>insetti</a:t>
                      </a:r>
                      <a:r>
                        <a:rPr lang="de-CH" sz="2000" dirty="0"/>
                        <a:t> </a:t>
                      </a:r>
                      <a:r>
                        <a:rPr lang="de-CH" sz="2000" dirty="0" err="1"/>
                        <a:t>ausiliari</a:t>
                      </a:r>
                      <a:endParaRPr lang="de-CH" sz="2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000" dirty="0"/>
                        <a:t>a, d-f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000" dirty="0"/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21333668"/>
                  </a:ext>
                </a:extLst>
              </a:tr>
            </a:tbl>
          </a:graphicData>
        </a:graphic>
      </p:graphicFrame>
      <p:sp>
        <p:nvSpPr>
          <p:cNvPr id="3" name="Textfeld 2">
            <a:extLst>
              <a:ext uri="{FF2B5EF4-FFF2-40B4-BE49-F238E27FC236}">
                <a16:creationId xmlns:a16="http://schemas.microsoft.com/office/drawing/2014/main" id="{9B4E4656-1044-F496-3EE7-AA85035FA12E}"/>
              </a:ext>
            </a:extLst>
          </p:cNvPr>
          <p:cNvSpPr txBox="1"/>
          <p:nvPr/>
        </p:nvSpPr>
        <p:spPr>
          <a:xfrm>
            <a:off x="666237" y="6084887"/>
            <a:ext cx="9144596" cy="4247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2400" dirty="0">
                <a:latin typeface="+mn-lt"/>
              </a:rPr>
              <a:t>Totale giorni: 5 + 6 = 11</a:t>
            </a:r>
          </a:p>
        </p:txBody>
      </p:sp>
    </p:spTree>
    <p:extLst>
      <p:ext uri="{BB962C8B-B14F-4D97-AF65-F5344CB8AC3E}">
        <p14:creationId xmlns:p14="http://schemas.microsoft.com/office/powerpoint/2010/main" val="8813202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4E7A3F7-8173-33EC-DDFC-BE40D09176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3345" y="686583"/>
            <a:ext cx="6391126" cy="730121"/>
          </a:xfrm>
        </p:spPr>
        <p:txBody>
          <a:bodyPr/>
          <a:lstStyle/>
          <a:p>
            <a:r>
              <a:rPr lang="de-CH" dirty="0"/>
              <a:t>CI </a:t>
            </a:r>
            <a:r>
              <a:rPr lang="de-CH" dirty="0" err="1"/>
              <a:t>orticoltore</a:t>
            </a:r>
            <a:r>
              <a:rPr lang="de-CH" dirty="0"/>
              <a:t>/</a:t>
            </a:r>
            <a:r>
              <a:rPr lang="de-CH" dirty="0" err="1"/>
              <a:t>trice</a:t>
            </a:r>
            <a:r>
              <a:rPr lang="de-CH" dirty="0"/>
              <a:t> AFC</a:t>
            </a:r>
          </a:p>
        </p:txBody>
      </p:sp>
      <p:graphicFrame>
        <p:nvGraphicFramePr>
          <p:cNvPr id="4" name="Tabelle 4">
            <a:extLst>
              <a:ext uri="{FF2B5EF4-FFF2-40B4-BE49-F238E27FC236}">
                <a16:creationId xmlns:a16="http://schemas.microsoft.com/office/drawing/2014/main" id="{F4B22F6C-84AD-BE4C-D0CB-BE7DEAC5274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76074474"/>
              </p:ext>
            </p:extLst>
          </p:nvPr>
        </p:nvGraphicFramePr>
        <p:xfrm>
          <a:off x="666600" y="1596354"/>
          <a:ext cx="9360620" cy="4606698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609888">
                  <a:extLst>
                    <a:ext uri="{9D8B030D-6E8A-4147-A177-3AD203B41FA5}">
                      <a16:colId xmlns:a16="http://schemas.microsoft.com/office/drawing/2014/main" val="193657940"/>
                    </a:ext>
                  </a:extLst>
                </a:gridCol>
                <a:gridCol w="1822947">
                  <a:extLst>
                    <a:ext uri="{9D8B030D-6E8A-4147-A177-3AD203B41FA5}">
                      <a16:colId xmlns:a16="http://schemas.microsoft.com/office/drawing/2014/main" val="2568389759"/>
                    </a:ext>
                  </a:extLst>
                </a:gridCol>
                <a:gridCol w="5014001">
                  <a:extLst>
                    <a:ext uri="{9D8B030D-6E8A-4147-A177-3AD203B41FA5}">
                      <a16:colId xmlns:a16="http://schemas.microsoft.com/office/drawing/2014/main" val="1482317949"/>
                    </a:ext>
                  </a:extLst>
                </a:gridCol>
                <a:gridCol w="715929">
                  <a:extLst>
                    <a:ext uri="{9D8B030D-6E8A-4147-A177-3AD203B41FA5}">
                      <a16:colId xmlns:a16="http://schemas.microsoft.com/office/drawing/2014/main" val="2049325260"/>
                    </a:ext>
                  </a:extLst>
                </a:gridCol>
                <a:gridCol w="1197855">
                  <a:extLst>
                    <a:ext uri="{9D8B030D-6E8A-4147-A177-3AD203B41FA5}">
                      <a16:colId xmlns:a16="http://schemas.microsoft.com/office/drawing/2014/main" val="2117020016"/>
                    </a:ext>
                  </a:extLst>
                </a:gridCol>
              </a:tblGrid>
              <a:tr h="728610">
                <a:tc>
                  <a:txBody>
                    <a:bodyPr/>
                    <a:lstStyle/>
                    <a:p>
                      <a:r>
                        <a:rPr lang="de-DE" sz="1600" dirty="0">
                          <a:solidFill>
                            <a:schemeClr val="tx1"/>
                          </a:solidFill>
                        </a:rPr>
                        <a:t>Nr. CI</a:t>
                      </a:r>
                      <a:endParaRPr lang="de-CH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1600" dirty="0">
                          <a:solidFill>
                            <a:schemeClr val="tx1"/>
                          </a:solidFill>
                        </a:rPr>
                        <a:t>Anno di apprendistato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CH" sz="1600" dirty="0">
                          <a:solidFill>
                            <a:schemeClr val="tx1"/>
                          </a:solidFill>
                        </a:rPr>
                        <a:t>Focus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1600" dirty="0">
                          <a:solidFill>
                            <a:schemeClr val="tx1"/>
                          </a:solidFill>
                        </a:rPr>
                        <a:t>DCO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1600" dirty="0" err="1">
                          <a:solidFill>
                            <a:schemeClr val="tx1"/>
                          </a:solidFill>
                        </a:rPr>
                        <a:t>Durata</a:t>
                      </a:r>
                      <a:r>
                        <a:rPr lang="de-CH" sz="1600" dirty="0">
                          <a:solidFill>
                            <a:schemeClr val="tx1"/>
                          </a:solidFill>
                        </a:rPr>
                        <a:t>/</a:t>
                      </a:r>
                      <a:r>
                        <a:rPr lang="de-CH" sz="1600" dirty="0" err="1">
                          <a:solidFill>
                            <a:schemeClr val="tx1"/>
                          </a:solidFill>
                        </a:rPr>
                        <a:t>giorni</a:t>
                      </a:r>
                      <a:endParaRPr lang="de-CH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3946848"/>
                  </a:ext>
                </a:extLst>
              </a:tr>
              <a:tr h="740922">
                <a:tc>
                  <a:txBody>
                    <a:bodyPr/>
                    <a:lstStyle/>
                    <a:p>
                      <a:pPr algn="ctr"/>
                      <a:r>
                        <a:rPr lang="de-CH" dirty="0"/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dirty="0"/>
                        <a:t>1/2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CH" dirty="0"/>
                        <a:t>Macchine e attrezzature specifiche per le colture orticole (incluso lo smart farming)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dirty="0"/>
                        <a:t>d, 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CH" dirty="0"/>
                        <a:t>2.5 (1+1.5)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60037882"/>
                  </a:ext>
                </a:extLst>
              </a:tr>
              <a:tr h="740922">
                <a:tc>
                  <a:txBody>
                    <a:bodyPr/>
                    <a:lstStyle/>
                    <a:p>
                      <a:pPr algn="ctr"/>
                      <a:r>
                        <a:rPr lang="de-CH" dirty="0"/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dirty="0"/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CH" dirty="0"/>
                        <a:t>Coltivazione delle piantine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dirty="0"/>
                        <a:t>d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CH" dirty="0"/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11846866"/>
                  </a:ext>
                </a:extLst>
              </a:tr>
              <a:tr h="740922">
                <a:tc>
                  <a:txBody>
                    <a:bodyPr/>
                    <a:lstStyle/>
                    <a:p>
                      <a:pPr algn="ctr"/>
                      <a:r>
                        <a:rPr lang="de-CH" dirty="0"/>
                        <a:t>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dirty="0"/>
                        <a:t>2/3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CH" dirty="0"/>
                        <a:t>Prodotti e </a:t>
                      </a:r>
                      <a:r>
                        <a:rPr lang="de-CH" dirty="0" err="1"/>
                        <a:t>attrezzature</a:t>
                      </a:r>
                      <a:r>
                        <a:rPr lang="de-CH" dirty="0"/>
                        <a:t> fitosanitarie (compresa la manutenzione)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dirty="0"/>
                        <a:t>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CH" dirty="0"/>
                        <a:t>2 (1+1)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44685417"/>
                  </a:ext>
                </a:extLst>
              </a:tr>
              <a:tr h="740922">
                <a:tc>
                  <a:txBody>
                    <a:bodyPr/>
                    <a:lstStyle/>
                    <a:p>
                      <a:pPr algn="ctr"/>
                      <a:r>
                        <a:rPr lang="de-CH" dirty="0"/>
                        <a:t>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dirty="0"/>
                        <a:t>2/3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CH" dirty="0"/>
                        <a:t>Biodiversità (compresi </a:t>
                      </a:r>
                      <a:r>
                        <a:rPr lang="de-CH" dirty="0" err="1"/>
                        <a:t>gli</a:t>
                      </a:r>
                      <a:r>
                        <a:rPr lang="de-CH" dirty="0"/>
                        <a:t> </a:t>
                      </a:r>
                      <a:r>
                        <a:rPr lang="de-CH" dirty="0" err="1"/>
                        <a:t>ausiliari</a:t>
                      </a:r>
                      <a:r>
                        <a:rPr lang="de-CH" dirty="0"/>
                        <a:t>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dirty="0"/>
                        <a:t>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CH" dirty="0"/>
                        <a:t>1 (0.5+0.5)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21333668"/>
                  </a:ext>
                </a:extLst>
              </a:tr>
              <a:tr h="740922">
                <a:tc>
                  <a:txBody>
                    <a:bodyPr/>
                    <a:lstStyle/>
                    <a:p>
                      <a:pPr algn="ctr"/>
                      <a:r>
                        <a:rPr lang="de-CH" dirty="0"/>
                        <a:t>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CH" dirty="0"/>
                        <a:t>Garanzia di qualità (raccolta e preparazione degli ortaggi) e igiene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dirty="0"/>
                        <a:t>f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CH" dirty="0"/>
                        <a:t>0.5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17075204"/>
                  </a:ext>
                </a:extLst>
              </a:tr>
            </a:tbl>
          </a:graphicData>
        </a:graphic>
      </p:graphicFrame>
      <p:sp>
        <p:nvSpPr>
          <p:cNvPr id="3" name="Textfeld 2">
            <a:extLst>
              <a:ext uri="{FF2B5EF4-FFF2-40B4-BE49-F238E27FC236}">
                <a16:creationId xmlns:a16="http://schemas.microsoft.com/office/drawing/2014/main" id="{9B4E4656-1044-F496-3EE7-AA85035FA12E}"/>
              </a:ext>
            </a:extLst>
          </p:cNvPr>
          <p:cNvSpPr txBox="1"/>
          <p:nvPr/>
        </p:nvSpPr>
        <p:spPr>
          <a:xfrm>
            <a:off x="663345" y="6378191"/>
            <a:ext cx="9144596" cy="4247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2400" dirty="0">
                <a:latin typeface="+mn-lt"/>
              </a:rPr>
              <a:t>Totale giorni: 5 + 7 = 12</a:t>
            </a:r>
          </a:p>
        </p:txBody>
      </p:sp>
    </p:spTree>
    <p:extLst>
      <p:ext uri="{BB962C8B-B14F-4D97-AF65-F5344CB8AC3E}">
        <p14:creationId xmlns:p14="http://schemas.microsoft.com/office/powerpoint/2010/main" val="10590668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4E7A3F7-8173-33EC-DDFC-BE40D09176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750" y="898525"/>
            <a:ext cx="9623425" cy="1585962"/>
          </a:xfrm>
        </p:spPr>
        <p:txBody>
          <a:bodyPr/>
          <a:lstStyle/>
          <a:p>
            <a:r>
              <a:rPr lang="de-CH" dirty="0"/>
              <a:t>CI, tutti gli </a:t>
            </a:r>
            <a:r>
              <a:rPr lang="de-CH" dirty="0" err="1"/>
              <a:t>agricoltori</a:t>
            </a:r>
            <a:r>
              <a:rPr lang="de-CH" dirty="0"/>
              <a:t> AFC</a:t>
            </a:r>
            <a:br>
              <a:rPr lang="de-CH" dirty="0"/>
            </a:br>
            <a:br>
              <a:rPr lang="de-CH" dirty="0"/>
            </a:br>
            <a:r>
              <a:rPr lang="de-CH" sz="2400" b="0" dirty="0"/>
              <a:t>Totale giorni: 4</a:t>
            </a:r>
          </a:p>
        </p:txBody>
      </p:sp>
      <p:graphicFrame>
        <p:nvGraphicFramePr>
          <p:cNvPr id="4" name="Tabelle 4">
            <a:extLst>
              <a:ext uri="{FF2B5EF4-FFF2-40B4-BE49-F238E27FC236}">
                <a16:creationId xmlns:a16="http://schemas.microsoft.com/office/drawing/2014/main" id="{F4B22F6C-84AD-BE4C-D0CB-BE7DEAC5274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23841836"/>
              </p:ext>
            </p:extLst>
          </p:nvPr>
        </p:nvGraphicFramePr>
        <p:xfrm>
          <a:off x="539750" y="2612699"/>
          <a:ext cx="9343453" cy="3228576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662527">
                  <a:extLst>
                    <a:ext uri="{9D8B030D-6E8A-4147-A177-3AD203B41FA5}">
                      <a16:colId xmlns:a16="http://schemas.microsoft.com/office/drawing/2014/main" val="1506872504"/>
                    </a:ext>
                  </a:extLst>
                </a:gridCol>
                <a:gridCol w="2128199">
                  <a:extLst>
                    <a:ext uri="{9D8B030D-6E8A-4147-A177-3AD203B41FA5}">
                      <a16:colId xmlns:a16="http://schemas.microsoft.com/office/drawing/2014/main" val="2568389759"/>
                    </a:ext>
                  </a:extLst>
                </a:gridCol>
                <a:gridCol w="4464496">
                  <a:extLst>
                    <a:ext uri="{9D8B030D-6E8A-4147-A177-3AD203B41FA5}">
                      <a16:colId xmlns:a16="http://schemas.microsoft.com/office/drawing/2014/main" val="1482317949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val="2049325260"/>
                    </a:ext>
                  </a:extLst>
                </a:gridCol>
                <a:gridCol w="1224135">
                  <a:extLst>
                    <a:ext uri="{9D8B030D-6E8A-4147-A177-3AD203B41FA5}">
                      <a16:colId xmlns:a16="http://schemas.microsoft.com/office/drawing/2014/main" val="211702001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de-DE" sz="1600" dirty="0">
                          <a:solidFill>
                            <a:schemeClr val="tx1"/>
                          </a:solidFill>
                        </a:rPr>
                        <a:t>Nr. CI</a:t>
                      </a:r>
                      <a:endParaRPr lang="de-CH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1600" dirty="0">
                          <a:solidFill>
                            <a:schemeClr val="tx1"/>
                          </a:solidFill>
                        </a:rPr>
                        <a:t>Anno di apprendistato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CH" sz="1600" dirty="0">
                          <a:solidFill>
                            <a:schemeClr val="tx1"/>
                          </a:solidFill>
                        </a:rPr>
                        <a:t>Focus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1600" dirty="0">
                          <a:solidFill>
                            <a:schemeClr val="tx1"/>
                          </a:solidFill>
                        </a:rPr>
                        <a:t>DCO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1600" dirty="0" err="1">
                          <a:solidFill>
                            <a:schemeClr val="tx1"/>
                          </a:solidFill>
                        </a:rPr>
                        <a:t>Durata</a:t>
                      </a:r>
                      <a:r>
                        <a:rPr lang="de-CH" sz="1600" dirty="0">
                          <a:solidFill>
                            <a:schemeClr val="tx1"/>
                          </a:solidFill>
                        </a:rPr>
                        <a:t>/</a:t>
                      </a:r>
                      <a:r>
                        <a:rPr lang="de-CH" sz="1600" dirty="0" err="1">
                          <a:solidFill>
                            <a:schemeClr val="tx1"/>
                          </a:solidFill>
                        </a:rPr>
                        <a:t>giorni</a:t>
                      </a:r>
                      <a:endParaRPr lang="de-CH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3946848"/>
                  </a:ext>
                </a:extLst>
              </a:tr>
              <a:tr h="638724">
                <a:tc>
                  <a:txBody>
                    <a:bodyPr/>
                    <a:lstStyle/>
                    <a:p>
                      <a:r>
                        <a:rPr lang="de-CH" sz="200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000" dirty="0">
                          <a:solidFill>
                            <a:schemeClr val="tx1"/>
                          </a:solidFill>
                        </a:rPr>
                        <a:t>1.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CH" sz="2000" dirty="0">
                          <a:solidFill>
                            <a:schemeClr val="tx1"/>
                          </a:solidFill>
                        </a:rPr>
                        <a:t>Manipolazione della motosega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000" dirty="0">
                          <a:solidFill>
                            <a:schemeClr val="tx1"/>
                          </a:solidFill>
                        </a:rPr>
                        <a:t>b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00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60037882"/>
                  </a:ext>
                </a:extLst>
              </a:tr>
              <a:tr h="660704">
                <a:tc>
                  <a:txBody>
                    <a:bodyPr/>
                    <a:lstStyle/>
                    <a:p>
                      <a:r>
                        <a:rPr lang="de-CH" sz="200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000" dirty="0">
                          <a:solidFill>
                            <a:schemeClr val="tx1"/>
                          </a:solidFill>
                        </a:rPr>
                        <a:t>2.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CH" sz="2000" dirty="0" err="1">
                          <a:solidFill>
                            <a:schemeClr val="tx1"/>
                          </a:solidFill>
                        </a:rPr>
                        <a:t>Macchine</a:t>
                      </a:r>
                      <a:r>
                        <a:rPr lang="de-CH" sz="20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de-CH" sz="2000" dirty="0" err="1">
                          <a:solidFill>
                            <a:schemeClr val="tx1"/>
                          </a:solidFill>
                        </a:rPr>
                        <a:t>nei</a:t>
                      </a:r>
                      <a:r>
                        <a:rPr lang="de-CH" sz="20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de-CH" sz="2000" dirty="0" err="1">
                          <a:solidFill>
                            <a:schemeClr val="tx1"/>
                          </a:solidFill>
                        </a:rPr>
                        <a:t>campi</a:t>
                      </a:r>
                      <a:endParaRPr lang="de-CH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000" dirty="0">
                          <a:solidFill>
                            <a:schemeClr val="tx1"/>
                          </a:solidFill>
                        </a:rPr>
                        <a:t>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00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11846866"/>
                  </a:ext>
                </a:extLst>
              </a:tr>
              <a:tr h="648988">
                <a:tc>
                  <a:txBody>
                    <a:bodyPr/>
                    <a:lstStyle/>
                    <a:p>
                      <a:r>
                        <a:rPr lang="de-CH" sz="2000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000" dirty="0">
                          <a:solidFill>
                            <a:schemeClr val="tx1"/>
                          </a:solidFill>
                        </a:rPr>
                        <a:t>2.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CH" sz="2000" dirty="0">
                          <a:solidFill>
                            <a:schemeClr val="tx1"/>
                          </a:solidFill>
                        </a:rPr>
                        <a:t>Medicinali veterinari e trasporto di animali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000" dirty="0">
                          <a:solidFill>
                            <a:schemeClr val="tx1"/>
                          </a:solidFill>
                        </a:rPr>
                        <a:t>d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00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71247110"/>
                  </a:ext>
                </a:extLst>
              </a:tr>
              <a:tr h="648988">
                <a:tc gridSpan="4">
                  <a:txBody>
                    <a:bodyPr/>
                    <a:lstStyle/>
                    <a:p>
                      <a:r>
                        <a:rPr lang="de-CH" sz="2000" dirty="0">
                          <a:solidFill>
                            <a:schemeClr val="tx1"/>
                          </a:solidFill>
                        </a:rPr>
                        <a:t>Totale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de-CH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CH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de-CH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00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86714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683830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4E7A3F7-8173-33EC-DDFC-BE40D09176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750" y="898525"/>
            <a:ext cx="9623425" cy="937890"/>
          </a:xfrm>
        </p:spPr>
        <p:txBody>
          <a:bodyPr/>
          <a:lstStyle/>
          <a:p>
            <a:r>
              <a:rPr lang="de-CH" dirty="0"/>
              <a:t>CI, </a:t>
            </a:r>
            <a:r>
              <a:rPr lang="de-CH" dirty="0" err="1"/>
              <a:t>agricoltore</a:t>
            </a:r>
            <a:r>
              <a:rPr lang="de-CH" dirty="0"/>
              <a:t> AFC, </a:t>
            </a:r>
            <a:r>
              <a:rPr lang="de-CH" dirty="0" err="1"/>
              <a:t>indirizzo</a:t>
            </a:r>
            <a:r>
              <a:rPr lang="de-CH" dirty="0"/>
              <a:t> </a:t>
            </a:r>
            <a:r>
              <a:rPr lang="de-CH" dirty="0" err="1"/>
              <a:t>detenzione</a:t>
            </a:r>
            <a:r>
              <a:rPr lang="de-CH" dirty="0"/>
              <a:t> di bovini</a:t>
            </a:r>
            <a:br>
              <a:rPr lang="de-CH" dirty="0"/>
            </a:br>
            <a:br>
              <a:rPr lang="de-CH" dirty="0"/>
            </a:br>
            <a:r>
              <a:rPr lang="de-CH" dirty="0"/>
              <a:t>2 giorni</a:t>
            </a:r>
            <a:br>
              <a:rPr lang="de-CH" dirty="0"/>
            </a:br>
            <a:endParaRPr lang="de-CH" sz="2400" b="0" dirty="0"/>
          </a:p>
        </p:txBody>
      </p:sp>
      <p:graphicFrame>
        <p:nvGraphicFramePr>
          <p:cNvPr id="4" name="Tabelle 4">
            <a:extLst>
              <a:ext uri="{FF2B5EF4-FFF2-40B4-BE49-F238E27FC236}">
                <a16:creationId xmlns:a16="http://schemas.microsoft.com/office/drawing/2014/main" id="{F4B22F6C-84AD-BE4C-D0CB-BE7DEAC5274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06394550"/>
              </p:ext>
            </p:extLst>
          </p:nvPr>
        </p:nvGraphicFramePr>
        <p:xfrm>
          <a:off x="539750" y="3060551"/>
          <a:ext cx="9343453" cy="2874028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630486">
                  <a:extLst>
                    <a:ext uri="{9D8B030D-6E8A-4147-A177-3AD203B41FA5}">
                      <a16:colId xmlns:a16="http://schemas.microsoft.com/office/drawing/2014/main" val="1506872504"/>
                    </a:ext>
                  </a:extLst>
                </a:gridCol>
                <a:gridCol w="1800200">
                  <a:extLst>
                    <a:ext uri="{9D8B030D-6E8A-4147-A177-3AD203B41FA5}">
                      <a16:colId xmlns:a16="http://schemas.microsoft.com/office/drawing/2014/main" val="2568389759"/>
                    </a:ext>
                  </a:extLst>
                </a:gridCol>
                <a:gridCol w="4752528">
                  <a:extLst>
                    <a:ext uri="{9D8B030D-6E8A-4147-A177-3AD203B41FA5}">
                      <a16:colId xmlns:a16="http://schemas.microsoft.com/office/drawing/2014/main" val="1482317949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val="2049325260"/>
                    </a:ext>
                  </a:extLst>
                </a:gridCol>
                <a:gridCol w="1152127">
                  <a:extLst>
                    <a:ext uri="{9D8B030D-6E8A-4147-A177-3AD203B41FA5}">
                      <a16:colId xmlns:a16="http://schemas.microsoft.com/office/drawing/2014/main" val="211702001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de-DE" sz="1600" dirty="0">
                          <a:solidFill>
                            <a:schemeClr val="tx1"/>
                          </a:solidFill>
                        </a:rPr>
                        <a:t>Nr. CI</a:t>
                      </a:r>
                      <a:endParaRPr lang="de-CH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1600" dirty="0">
                          <a:solidFill>
                            <a:schemeClr val="tx1"/>
                          </a:solidFill>
                        </a:rPr>
                        <a:t>Anno di apprendistato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CH" sz="1600" dirty="0">
                          <a:solidFill>
                            <a:schemeClr val="tx1"/>
                          </a:solidFill>
                        </a:rPr>
                        <a:t>Focus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1600" dirty="0">
                          <a:solidFill>
                            <a:schemeClr val="tx1"/>
                          </a:solidFill>
                        </a:rPr>
                        <a:t>DCO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1600" dirty="0" err="1">
                          <a:solidFill>
                            <a:schemeClr val="tx1"/>
                          </a:solidFill>
                        </a:rPr>
                        <a:t>Durata</a:t>
                      </a:r>
                      <a:r>
                        <a:rPr lang="de-CH" sz="1600" dirty="0">
                          <a:solidFill>
                            <a:schemeClr val="tx1"/>
                          </a:solidFill>
                        </a:rPr>
                        <a:t>/</a:t>
                      </a:r>
                      <a:r>
                        <a:rPr lang="de-CH" sz="1600" dirty="0" err="1">
                          <a:solidFill>
                            <a:schemeClr val="tx1"/>
                          </a:solidFill>
                        </a:rPr>
                        <a:t>giorni</a:t>
                      </a:r>
                      <a:endParaRPr lang="de-CH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3946848"/>
                  </a:ext>
                </a:extLst>
              </a:tr>
              <a:tr h="660704">
                <a:tc>
                  <a:txBody>
                    <a:bodyPr/>
                    <a:lstStyle/>
                    <a:p>
                      <a:r>
                        <a:rPr lang="de-CH" sz="2400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400" dirty="0">
                          <a:solidFill>
                            <a:schemeClr val="tx1"/>
                          </a:solidFill>
                        </a:rPr>
                        <a:t>3.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CH" sz="2400" dirty="0">
                          <a:solidFill>
                            <a:schemeClr val="tx1"/>
                          </a:solidFill>
                        </a:rPr>
                        <a:t>Segnali del bestiame e medicina alternativa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400" dirty="0">
                          <a:solidFill>
                            <a:schemeClr val="tx1"/>
                          </a:solidFill>
                        </a:rPr>
                        <a:t>i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40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11846866"/>
                  </a:ext>
                </a:extLst>
              </a:tr>
              <a:tr h="648988">
                <a:tc>
                  <a:txBody>
                    <a:bodyPr/>
                    <a:lstStyle/>
                    <a:p>
                      <a:r>
                        <a:rPr lang="de-CH" sz="2400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400" dirty="0">
                          <a:solidFill>
                            <a:schemeClr val="tx1"/>
                          </a:solidFill>
                        </a:rPr>
                        <a:t>3.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CH" sz="2400" dirty="0" err="1">
                          <a:solidFill>
                            <a:schemeClr val="tx1"/>
                          </a:solidFill>
                        </a:rPr>
                        <a:t>Valutazione</a:t>
                      </a:r>
                      <a:r>
                        <a:rPr lang="de-CH" sz="24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de-CH" sz="2400" dirty="0" err="1">
                          <a:solidFill>
                            <a:schemeClr val="tx1"/>
                          </a:solidFill>
                        </a:rPr>
                        <a:t>dell’animale</a:t>
                      </a:r>
                      <a:r>
                        <a:rPr lang="de-CH" sz="2400" dirty="0">
                          <a:solidFill>
                            <a:schemeClr val="tx1"/>
                          </a:solidFill>
                        </a:rPr>
                        <a:t> e mungitura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400" dirty="0">
                          <a:solidFill>
                            <a:schemeClr val="tx1"/>
                          </a:solidFill>
                        </a:rPr>
                        <a:t>i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40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71247110"/>
                  </a:ext>
                </a:extLst>
              </a:tr>
              <a:tr h="648988">
                <a:tc gridSpan="4">
                  <a:txBody>
                    <a:bodyPr/>
                    <a:lstStyle/>
                    <a:p>
                      <a:r>
                        <a:rPr lang="de-CH" sz="2400" dirty="0">
                          <a:solidFill>
                            <a:schemeClr val="tx1"/>
                          </a:solidFill>
                        </a:rPr>
                        <a:t>Totale 5+ 4 + 2 = 11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de-CH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CH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de-CH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CH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86714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948616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4E7A3F7-8173-33EC-DDFC-BE40D09176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750" y="898525"/>
            <a:ext cx="9623425" cy="937890"/>
          </a:xfrm>
        </p:spPr>
        <p:txBody>
          <a:bodyPr/>
          <a:lstStyle/>
          <a:p>
            <a:r>
              <a:rPr lang="de-CH" dirty="0"/>
              <a:t>CI, </a:t>
            </a:r>
            <a:r>
              <a:rPr lang="de-CH" dirty="0" err="1"/>
              <a:t>agricoltore</a:t>
            </a:r>
            <a:r>
              <a:rPr lang="de-CH" dirty="0"/>
              <a:t> AFC, </a:t>
            </a:r>
            <a:r>
              <a:rPr lang="de-CH" dirty="0" err="1"/>
              <a:t>indirizzo</a:t>
            </a:r>
            <a:r>
              <a:rPr lang="de-CH" dirty="0"/>
              <a:t> </a:t>
            </a:r>
            <a:r>
              <a:rPr lang="de-CH" dirty="0" err="1"/>
              <a:t>detenzione</a:t>
            </a:r>
            <a:r>
              <a:rPr lang="de-CH" dirty="0"/>
              <a:t> di suini</a:t>
            </a:r>
            <a:br>
              <a:rPr lang="de-CH" dirty="0"/>
            </a:br>
            <a:br>
              <a:rPr lang="de-CH" dirty="0"/>
            </a:br>
            <a:r>
              <a:rPr lang="de-CH" sz="2800" b="0" dirty="0"/>
              <a:t>3 giorni</a:t>
            </a:r>
            <a:br>
              <a:rPr lang="de-CH" dirty="0"/>
            </a:br>
            <a:endParaRPr lang="de-CH" sz="2400" b="0" dirty="0"/>
          </a:p>
        </p:txBody>
      </p:sp>
      <p:graphicFrame>
        <p:nvGraphicFramePr>
          <p:cNvPr id="4" name="Tabelle 4">
            <a:extLst>
              <a:ext uri="{FF2B5EF4-FFF2-40B4-BE49-F238E27FC236}">
                <a16:creationId xmlns:a16="http://schemas.microsoft.com/office/drawing/2014/main" id="{F4B22F6C-84AD-BE4C-D0CB-BE7DEAC5274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94814044"/>
              </p:ext>
            </p:extLst>
          </p:nvPr>
        </p:nvGraphicFramePr>
        <p:xfrm>
          <a:off x="573162" y="2844527"/>
          <a:ext cx="9343453" cy="3220096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662527">
                  <a:extLst>
                    <a:ext uri="{9D8B030D-6E8A-4147-A177-3AD203B41FA5}">
                      <a16:colId xmlns:a16="http://schemas.microsoft.com/office/drawing/2014/main" val="1506872504"/>
                    </a:ext>
                  </a:extLst>
                </a:gridCol>
                <a:gridCol w="1878763">
                  <a:extLst>
                    <a:ext uri="{9D8B030D-6E8A-4147-A177-3AD203B41FA5}">
                      <a16:colId xmlns:a16="http://schemas.microsoft.com/office/drawing/2014/main" val="2568389759"/>
                    </a:ext>
                  </a:extLst>
                </a:gridCol>
                <a:gridCol w="4824536">
                  <a:extLst>
                    <a:ext uri="{9D8B030D-6E8A-4147-A177-3AD203B41FA5}">
                      <a16:colId xmlns:a16="http://schemas.microsoft.com/office/drawing/2014/main" val="1482317949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val="2049325260"/>
                    </a:ext>
                  </a:extLst>
                </a:gridCol>
                <a:gridCol w="1113531">
                  <a:extLst>
                    <a:ext uri="{9D8B030D-6E8A-4147-A177-3AD203B41FA5}">
                      <a16:colId xmlns:a16="http://schemas.microsoft.com/office/drawing/2014/main" val="211702001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de-DE" sz="1600" dirty="0">
                          <a:solidFill>
                            <a:schemeClr val="tx1"/>
                          </a:solidFill>
                        </a:rPr>
                        <a:t>Nr. CI</a:t>
                      </a:r>
                      <a:endParaRPr lang="de-CH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1600" dirty="0">
                          <a:solidFill>
                            <a:schemeClr val="tx1"/>
                          </a:solidFill>
                        </a:rPr>
                        <a:t>Anno di apprendistato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CH" sz="1600" dirty="0">
                          <a:solidFill>
                            <a:schemeClr val="tx1"/>
                          </a:solidFill>
                        </a:rPr>
                        <a:t>Focus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1600" dirty="0">
                          <a:solidFill>
                            <a:schemeClr val="tx1"/>
                          </a:solidFill>
                        </a:rPr>
                        <a:t>DCO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1600" dirty="0" err="1">
                          <a:solidFill>
                            <a:schemeClr val="tx1"/>
                          </a:solidFill>
                        </a:rPr>
                        <a:t>Durata</a:t>
                      </a:r>
                      <a:r>
                        <a:rPr lang="de-CH" sz="1600" dirty="0">
                          <a:solidFill>
                            <a:schemeClr val="tx1"/>
                          </a:solidFill>
                        </a:rPr>
                        <a:t>/</a:t>
                      </a:r>
                      <a:r>
                        <a:rPr lang="de-CH" sz="1600" dirty="0" err="1">
                          <a:solidFill>
                            <a:schemeClr val="tx1"/>
                          </a:solidFill>
                        </a:rPr>
                        <a:t>giorni</a:t>
                      </a:r>
                      <a:endParaRPr lang="de-CH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3946848"/>
                  </a:ext>
                </a:extLst>
              </a:tr>
              <a:tr h="660704">
                <a:tc>
                  <a:txBody>
                    <a:bodyPr/>
                    <a:lstStyle/>
                    <a:p>
                      <a:r>
                        <a:rPr lang="de-CH" sz="2400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400" dirty="0">
                          <a:solidFill>
                            <a:schemeClr val="tx1"/>
                          </a:solidFill>
                        </a:rPr>
                        <a:t>3.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CH" sz="2400" dirty="0">
                          <a:solidFill>
                            <a:schemeClr val="tx1"/>
                          </a:solidFill>
                        </a:rPr>
                        <a:t>Castrazione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400" dirty="0">
                          <a:solidFill>
                            <a:schemeClr val="tx1"/>
                          </a:solidFill>
                        </a:rPr>
                        <a:t>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400" dirty="0">
                          <a:solidFill>
                            <a:schemeClr val="tx1"/>
                          </a:solidFill>
                        </a:rPr>
                        <a:t>0.5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11846866"/>
                  </a:ext>
                </a:extLst>
              </a:tr>
              <a:tr h="682296">
                <a:tc>
                  <a:txBody>
                    <a:bodyPr/>
                    <a:lstStyle/>
                    <a:p>
                      <a:r>
                        <a:rPr lang="de-CH" sz="2400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400" dirty="0">
                          <a:solidFill>
                            <a:schemeClr val="tx1"/>
                          </a:solidFill>
                        </a:rPr>
                        <a:t>3.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CH" sz="2400" dirty="0">
                          <a:solidFill>
                            <a:schemeClr val="tx1"/>
                          </a:solidFill>
                        </a:rPr>
                        <a:t>Inseminazione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400" dirty="0">
                          <a:solidFill>
                            <a:schemeClr val="tx1"/>
                          </a:solidFill>
                        </a:rPr>
                        <a:t>l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40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71247110"/>
                  </a:ext>
                </a:extLst>
              </a:tr>
              <a:tr h="648988">
                <a:tc>
                  <a:txBody>
                    <a:bodyPr/>
                    <a:lstStyle/>
                    <a:p>
                      <a:r>
                        <a:rPr lang="de-CH" sz="2400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400" dirty="0">
                          <a:solidFill>
                            <a:schemeClr val="tx1"/>
                          </a:solidFill>
                        </a:rPr>
                        <a:t>3.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CH" sz="2400" dirty="0">
                          <a:solidFill>
                            <a:schemeClr val="tx1"/>
                          </a:solidFill>
                        </a:rPr>
                        <a:t>Cura </a:t>
                      </a:r>
                      <a:r>
                        <a:rPr lang="de-CH" sz="2400" dirty="0" err="1">
                          <a:solidFill>
                            <a:schemeClr val="tx1"/>
                          </a:solidFill>
                        </a:rPr>
                        <a:t>degli</a:t>
                      </a:r>
                      <a:r>
                        <a:rPr lang="de-CH" sz="24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de-CH" sz="2400" dirty="0" err="1">
                          <a:solidFill>
                            <a:schemeClr val="tx1"/>
                          </a:solidFill>
                        </a:rPr>
                        <a:t>unghioni</a:t>
                      </a:r>
                      <a:endParaRPr lang="de-CH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400" dirty="0">
                          <a:solidFill>
                            <a:schemeClr val="tx1"/>
                          </a:solidFill>
                        </a:rPr>
                        <a:t>l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400" dirty="0">
                          <a:solidFill>
                            <a:schemeClr val="tx1"/>
                          </a:solidFill>
                        </a:rPr>
                        <a:t>0.5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59808532"/>
                  </a:ext>
                </a:extLst>
              </a:tr>
              <a:tr h="648988">
                <a:tc gridSpan="4">
                  <a:txBody>
                    <a:bodyPr/>
                    <a:lstStyle/>
                    <a:p>
                      <a:r>
                        <a:rPr lang="de-CH" sz="2400" dirty="0">
                          <a:solidFill>
                            <a:schemeClr val="tx1"/>
                          </a:solidFill>
                        </a:rPr>
                        <a:t>Totale 5+ 4 + 3 = 12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de-CH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CH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de-CH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CH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86714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897084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4E7A3F7-8173-33EC-DDFC-BE40D09176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750" y="898525"/>
            <a:ext cx="9623425" cy="937890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de-CH" dirty="0"/>
              <a:t>CI, </a:t>
            </a:r>
            <a:r>
              <a:rPr lang="de-CH" dirty="0" err="1"/>
              <a:t>agricoltore</a:t>
            </a:r>
            <a:r>
              <a:rPr lang="de-CH" dirty="0"/>
              <a:t> AFC, </a:t>
            </a:r>
            <a:r>
              <a:rPr lang="de-CH" dirty="0" err="1"/>
              <a:t>indirizzo</a:t>
            </a:r>
            <a:r>
              <a:rPr lang="de-CH" dirty="0"/>
              <a:t> </a:t>
            </a:r>
            <a:r>
              <a:rPr lang="de-CH" dirty="0" err="1"/>
              <a:t>detenzione</a:t>
            </a:r>
            <a:r>
              <a:rPr lang="de-CH" dirty="0"/>
              <a:t> di pollame </a:t>
            </a:r>
            <a:br>
              <a:rPr lang="de-CH" dirty="0"/>
            </a:br>
            <a:r>
              <a:rPr lang="de-CH" sz="2800" b="0" dirty="0"/>
              <a:t>3 giorni</a:t>
            </a:r>
            <a:br>
              <a:rPr lang="de-CH" dirty="0"/>
            </a:br>
            <a:endParaRPr lang="de-CH" sz="2400" b="0" dirty="0"/>
          </a:p>
        </p:txBody>
      </p:sp>
      <p:graphicFrame>
        <p:nvGraphicFramePr>
          <p:cNvPr id="4" name="Tabelle 4">
            <a:extLst>
              <a:ext uri="{FF2B5EF4-FFF2-40B4-BE49-F238E27FC236}">
                <a16:creationId xmlns:a16="http://schemas.microsoft.com/office/drawing/2014/main" id="{F4B22F6C-84AD-BE4C-D0CB-BE7DEAC5274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19543650"/>
              </p:ext>
            </p:extLst>
          </p:nvPr>
        </p:nvGraphicFramePr>
        <p:xfrm>
          <a:off x="539750" y="2726318"/>
          <a:ext cx="9343453" cy="4058067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662527">
                  <a:extLst>
                    <a:ext uri="{9D8B030D-6E8A-4147-A177-3AD203B41FA5}">
                      <a16:colId xmlns:a16="http://schemas.microsoft.com/office/drawing/2014/main" val="1506872504"/>
                    </a:ext>
                  </a:extLst>
                </a:gridCol>
                <a:gridCol w="1912175">
                  <a:extLst>
                    <a:ext uri="{9D8B030D-6E8A-4147-A177-3AD203B41FA5}">
                      <a16:colId xmlns:a16="http://schemas.microsoft.com/office/drawing/2014/main" val="2568389759"/>
                    </a:ext>
                  </a:extLst>
                </a:gridCol>
                <a:gridCol w="4824536">
                  <a:extLst>
                    <a:ext uri="{9D8B030D-6E8A-4147-A177-3AD203B41FA5}">
                      <a16:colId xmlns:a16="http://schemas.microsoft.com/office/drawing/2014/main" val="1482317949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2049325260"/>
                    </a:ext>
                  </a:extLst>
                </a:gridCol>
                <a:gridCol w="1152127">
                  <a:extLst>
                    <a:ext uri="{9D8B030D-6E8A-4147-A177-3AD203B41FA5}">
                      <a16:colId xmlns:a16="http://schemas.microsoft.com/office/drawing/2014/main" val="2117020016"/>
                    </a:ext>
                  </a:extLst>
                </a:gridCol>
              </a:tblGrid>
              <a:tr h="452862">
                <a:tc>
                  <a:txBody>
                    <a:bodyPr/>
                    <a:lstStyle/>
                    <a:p>
                      <a:r>
                        <a:rPr lang="de-DE" sz="1600" dirty="0">
                          <a:solidFill>
                            <a:schemeClr val="tx1"/>
                          </a:solidFill>
                        </a:rPr>
                        <a:t>Nr. CI</a:t>
                      </a:r>
                      <a:endParaRPr lang="de-CH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1600" dirty="0">
                          <a:solidFill>
                            <a:schemeClr val="tx1"/>
                          </a:solidFill>
                        </a:rPr>
                        <a:t>Anno di apprendistato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CH" sz="1600" dirty="0">
                          <a:solidFill>
                            <a:schemeClr val="tx1"/>
                          </a:solidFill>
                        </a:rPr>
                        <a:t>Focus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1600" dirty="0">
                          <a:solidFill>
                            <a:schemeClr val="tx1"/>
                          </a:solidFill>
                        </a:rPr>
                        <a:t>DCO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1600" dirty="0" err="1">
                          <a:solidFill>
                            <a:schemeClr val="tx1"/>
                          </a:solidFill>
                        </a:rPr>
                        <a:t>Durata</a:t>
                      </a:r>
                      <a:r>
                        <a:rPr lang="de-CH" sz="1600" dirty="0">
                          <a:solidFill>
                            <a:schemeClr val="tx1"/>
                          </a:solidFill>
                        </a:rPr>
                        <a:t>/</a:t>
                      </a:r>
                      <a:r>
                        <a:rPr lang="de-CH" sz="1600" dirty="0" err="1">
                          <a:solidFill>
                            <a:schemeClr val="tx1"/>
                          </a:solidFill>
                        </a:rPr>
                        <a:t>giorni</a:t>
                      </a:r>
                      <a:endParaRPr lang="de-CH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3946848"/>
                  </a:ext>
                </a:extLst>
              </a:tr>
              <a:tr h="935770">
                <a:tc>
                  <a:txBody>
                    <a:bodyPr/>
                    <a:lstStyle/>
                    <a:p>
                      <a:r>
                        <a:rPr lang="de-CH" sz="2400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400" dirty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de-CH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CH" sz="2400" dirty="0"/>
                        <a:t>Dosaggio, vaccinazione e campionamento</a:t>
                      </a:r>
                      <a:endParaRPr lang="de-CH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400" dirty="0">
                          <a:solidFill>
                            <a:schemeClr val="tx1"/>
                          </a:solidFill>
                        </a:rPr>
                        <a:t>k</a:t>
                      </a:r>
                      <a:endParaRPr lang="de-CH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400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de-CH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11846866"/>
                  </a:ext>
                </a:extLst>
              </a:tr>
              <a:tr h="1223698">
                <a:tc>
                  <a:txBody>
                    <a:bodyPr/>
                    <a:lstStyle/>
                    <a:p>
                      <a:r>
                        <a:rPr lang="de-CH" sz="2400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400" dirty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de-CH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CH" sz="2400" dirty="0"/>
                        <a:t>Dissezione, anatomia, </a:t>
                      </a:r>
                      <a:r>
                        <a:rPr lang="de-CH" sz="2400" dirty="0" err="1"/>
                        <a:t>segnali</a:t>
                      </a:r>
                      <a:r>
                        <a:rPr lang="de-CH" sz="2400" dirty="0"/>
                        <a:t> del pollame, stordimento, uccisione</a:t>
                      </a:r>
                      <a:endParaRPr lang="de-CH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400" dirty="0">
                          <a:solidFill>
                            <a:schemeClr val="tx1"/>
                          </a:solidFill>
                        </a:rPr>
                        <a:t>k</a:t>
                      </a:r>
                      <a:endParaRPr lang="de-CH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400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de-CH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71247110"/>
                  </a:ext>
                </a:extLst>
              </a:tr>
              <a:tr h="815152">
                <a:tc>
                  <a:txBody>
                    <a:bodyPr/>
                    <a:lstStyle/>
                    <a:p>
                      <a:r>
                        <a:rPr lang="de-CH" sz="2400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400" dirty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de-CH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CH" sz="2400" dirty="0"/>
                        <a:t>Lavorazione delle uova, igiene e carico del pollame</a:t>
                      </a:r>
                      <a:endParaRPr lang="de-CH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400" dirty="0">
                          <a:solidFill>
                            <a:schemeClr val="tx1"/>
                          </a:solidFill>
                        </a:rPr>
                        <a:t>k</a:t>
                      </a:r>
                      <a:endParaRPr lang="de-CH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400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de-CH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59808532"/>
                  </a:ext>
                </a:extLst>
              </a:tr>
              <a:tr h="496519">
                <a:tc gridSpan="4">
                  <a:txBody>
                    <a:bodyPr/>
                    <a:lstStyle/>
                    <a:p>
                      <a:r>
                        <a:rPr lang="de-CH" sz="2400" dirty="0">
                          <a:solidFill>
                            <a:schemeClr val="tx1"/>
                          </a:solidFill>
                        </a:rPr>
                        <a:t>Totale 5+ 4 + 3 = 12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de-CH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CH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de-CH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CH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86714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290649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4E7A3F7-8173-33EC-DDFC-BE40D09176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750" y="898525"/>
            <a:ext cx="9623425" cy="937890"/>
          </a:xfrm>
        </p:spPr>
        <p:txBody>
          <a:bodyPr/>
          <a:lstStyle/>
          <a:p>
            <a:r>
              <a:rPr lang="de-CH" dirty="0"/>
              <a:t>CI, </a:t>
            </a:r>
            <a:r>
              <a:rPr lang="de-CH" dirty="0" err="1"/>
              <a:t>agricoltore</a:t>
            </a:r>
            <a:r>
              <a:rPr lang="de-CH" dirty="0"/>
              <a:t> AFC, </a:t>
            </a:r>
            <a:r>
              <a:rPr lang="de-CH" dirty="0" err="1"/>
              <a:t>indirizzo</a:t>
            </a:r>
            <a:r>
              <a:rPr lang="de-CH" dirty="0"/>
              <a:t> </a:t>
            </a:r>
            <a:r>
              <a:rPr lang="de-CH" dirty="0" err="1"/>
              <a:t>campicoltura</a:t>
            </a:r>
            <a:r>
              <a:rPr lang="de-CH" dirty="0"/>
              <a:t> e </a:t>
            </a:r>
            <a:r>
              <a:rPr lang="de-CH" dirty="0" err="1"/>
              <a:t>indirizzo</a:t>
            </a:r>
            <a:r>
              <a:rPr lang="de-CH" dirty="0"/>
              <a:t> </a:t>
            </a:r>
            <a:r>
              <a:rPr lang="de-CH" dirty="0" err="1"/>
              <a:t>produzione</a:t>
            </a:r>
            <a:r>
              <a:rPr lang="de-CH" dirty="0"/>
              <a:t> </a:t>
            </a:r>
            <a:r>
              <a:rPr lang="de-CH" dirty="0" err="1"/>
              <a:t>vegetale</a:t>
            </a:r>
            <a:r>
              <a:rPr lang="de-CH" dirty="0"/>
              <a:t> </a:t>
            </a:r>
            <a:r>
              <a:rPr lang="de-CH" dirty="0" err="1"/>
              <a:t>biologica</a:t>
            </a:r>
            <a:br>
              <a:rPr lang="de-CH" dirty="0"/>
            </a:br>
            <a:r>
              <a:rPr lang="de-CH" sz="2800" b="0" dirty="0"/>
              <a:t>3 giorni</a:t>
            </a:r>
            <a:br>
              <a:rPr lang="de-CH" dirty="0"/>
            </a:br>
            <a:endParaRPr lang="de-CH" sz="2400" b="0" dirty="0"/>
          </a:p>
        </p:txBody>
      </p:sp>
      <p:graphicFrame>
        <p:nvGraphicFramePr>
          <p:cNvPr id="4" name="Tabelle 4">
            <a:extLst>
              <a:ext uri="{FF2B5EF4-FFF2-40B4-BE49-F238E27FC236}">
                <a16:creationId xmlns:a16="http://schemas.microsoft.com/office/drawing/2014/main" id="{F4B22F6C-84AD-BE4C-D0CB-BE7DEAC5274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86090547"/>
              </p:ext>
            </p:extLst>
          </p:nvPr>
        </p:nvGraphicFramePr>
        <p:xfrm>
          <a:off x="573162" y="2844527"/>
          <a:ext cx="9343453" cy="2874028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662527">
                  <a:extLst>
                    <a:ext uri="{9D8B030D-6E8A-4147-A177-3AD203B41FA5}">
                      <a16:colId xmlns:a16="http://schemas.microsoft.com/office/drawing/2014/main" val="1506872504"/>
                    </a:ext>
                  </a:extLst>
                </a:gridCol>
                <a:gridCol w="2022779">
                  <a:extLst>
                    <a:ext uri="{9D8B030D-6E8A-4147-A177-3AD203B41FA5}">
                      <a16:colId xmlns:a16="http://schemas.microsoft.com/office/drawing/2014/main" val="2568389759"/>
                    </a:ext>
                  </a:extLst>
                </a:gridCol>
                <a:gridCol w="4536504">
                  <a:extLst>
                    <a:ext uri="{9D8B030D-6E8A-4147-A177-3AD203B41FA5}">
                      <a16:colId xmlns:a16="http://schemas.microsoft.com/office/drawing/2014/main" val="1482317949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2049325260"/>
                    </a:ext>
                  </a:extLst>
                </a:gridCol>
                <a:gridCol w="1185539">
                  <a:extLst>
                    <a:ext uri="{9D8B030D-6E8A-4147-A177-3AD203B41FA5}">
                      <a16:colId xmlns:a16="http://schemas.microsoft.com/office/drawing/2014/main" val="211702001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de-DE" sz="1600" dirty="0">
                          <a:solidFill>
                            <a:schemeClr val="tx1"/>
                          </a:solidFill>
                        </a:rPr>
                        <a:t>Nr. CI</a:t>
                      </a:r>
                      <a:endParaRPr lang="de-CH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1600" dirty="0">
                          <a:solidFill>
                            <a:schemeClr val="tx1"/>
                          </a:solidFill>
                        </a:rPr>
                        <a:t>Anno di apprendistato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CH" sz="1600" dirty="0">
                          <a:solidFill>
                            <a:schemeClr val="tx1"/>
                          </a:solidFill>
                        </a:rPr>
                        <a:t>Focus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1600" dirty="0">
                          <a:solidFill>
                            <a:schemeClr val="tx1"/>
                          </a:solidFill>
                        </a:rPr>
                        <a:t>DCO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1600" dirty="0" err="1">
                          <a:solidFill>
                            <a:schemeClr val="tx1"/>
                          </a:solidFill>
                        </a:rPr>
                        <a:t>Durata</a:t>
                      </a:r>
                      <a:r>
                        <a:rPr lang="de-CH" sz="1600" dirty="0">
                          <a:solidFill>
                            <a:schemeClr val="tx1"/>
                          </a:solidFill>
                        </a:rPr>
                        <a:t>/</a:t>
                      </a:r>
                      <a:r>
                        <a:rPr lang="de-CH" sz="1600" dirty="0" err="1">
                          <a:solidFill>
                            <a:schemeClr val="tx1"/>
                          </a:solidFill>
                        </a:rPr>
                        <a:t>giorni</a:t>
                      </a:r>
                      <a:endParaRPr lang="de-CH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3946848"/>
                  </a:ext>
                </a:extLst>
              </a:tr>
              <a:tr h="660704">
                <a:tc>
                  <a:txBody>
                    <a:bodyPr/>
                    <a:lstStyle/>
                    <a:p>
                      <a:r>
                        <a:rPr lang="de-CH" sz="2400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400" dirty="0">
                          <a:solidFill>
                            <a:schemeClr val="tx1"/>
                          </a:solidFill>
                        </a:rPr>
                        <a:t>3.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CH" sz="2400" dirty="0">
                          <a:solidFill>
                            <a:schemeClr val="tx1"/>
                          </a:solidFill>
                        </a:rPr>
                        <a:t>Attrezzature e macchinari per la </a:t>
                      </a:r>
                      <a:r>
                        <a:rPr lang="de-CH" sz="2400" dirty="0" err="1">
                          <a:solidFill>
                            <a:schemeClr val="tx1"/>
                          </a:solidFill>
                        </a:rPr>
                        <a:t>campicoltura</a:t>
                      </a:r>
                      <a:endParaRPr lang="de-CH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400" dirty="0">
                          <a:solidFill>
                            <a:schemeClr val="tx1"/>
                          </a:solidFill>
                        </a:rPr>
                        <a:t>f, h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40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11846866"/>
                  </a:ext>
                </a:extLst>
              </a:tr>
              <a:tr h="682296">
                <a:tc>
                  <a:txBody>
                    <a:bodyPr/>
                    <a:lstStyle/>
                    <a:p>
                      <a:r>
                        <a:rPr lang="de-CH" sz="2400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400" dirty="0">
                          <a:solidFill>
                            <a:schemeClr val="tx1"/>
                          </a:solidFill>
                        </a:rPr>
                        <a:t>3.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CH" sz="2400" dirty="0">
                          <a:solidFill>
                            <a:schemeClr val="tx1"/>
                          </a:solidFill>
                        </a:rPr>
                        <a:t>Prodotti e attrezzature per la protezione delle piante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CH" sz="2400" dirty="0">
                          <a:solidFill>
                            <a:schemeClr val="tx1"/>
                          </a:solidFill>
                        </a:rPr>
                        <a:t>f, h</a:t>
                      </a:r>
                    </a:p>
                    <a:p>
                      <a:pPr algn="ctr"/>
                      <a:endParaRPr lang="de-CH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40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71247110"/>
                  </a:ext>
                </a:extLst>
              </a:tr>
              <a:tr h="648988">
                <a:tc gridSpan="4">
                  <a:txBody>
                    <a:bodyPr/>
                    <a:lstStyle/>
                    <a:p>
                      <a:r>
                        <a:rPr lang="de-CH" sz="2400" dirty="0">
                          <a:solidFill>
                            <a:schemeClr val="tx1"/>
                          </a:solidFill>
                        </a:rPr>
                        <a:t>Totale 5+ 4 + 3 = 12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de-CH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CH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de-CH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CH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86714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53235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4E7A3F7-8173-33EC-DDFC-BE40D09176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750" y="898525"/>
            <a:ext cx="9623425" cy="937890"/>
          </a:xfrm>
        </p:spPr>
        <p:txBody>
          <a:bodyPr/>
          <a:lstStyle/>
          <a:p>
            <a:r>
              <a:rPr lang="de-CH" dirty="0"/>
              <a:t>CI, </a:t>
            </a:r>
            <a:r>
              <a:rPr lang="de-CH" dirty="0" err="1"/>
              <a:t>agricoltore</a:t>
            </a:r>
            <a:r>
              <a:rPr lang="de-CH" dirty="0"/>
              <a:t> AFC, </a:t>
            </a:r>
            <a:r>
              <a:rPr lang="de-CH" dirty="0" err="1"/>
              <a:t>indirizzo</a:t>
            </a:r>
            <a:r>
              <a:rPr lang="de-CH" dirty="0"/>
              <a:t> </a:t>
            </a:r>
            <a:r>
              <a:rPr lang="de-CH" dirty="0" err="1"/>
              <a:t>agricoltura</a:t>
            </a:r>
            <a:r>
              <a:rPr lang="de-CH" dirty="0"/>
              <a:t> </a:t>
            </a:r>
            <a:r>
              <a:rPr lang="de-CH" dirty="0" err="1"/>
              <a:t>alpestre</a:t>
            </a:r>
            <a:r>
              <a:rPr lang="de-CH" dirty="0"/>
              <a:t> e di montagna</a:t>
            </a:r>
            <a:br>
              <a:rPr lang="de-CH" dirty="0"/>
            </a:br>
            <a:br>
              <a:rPr lang="de-CH" dirty="0"/>
            </a:br>
            <a:r>
              <a:rPr lang="de-CH" sz="2800" b="0" dirty="0"/>
              <a:t>3 giorni</a:t>
            </a:r>
            <a:br>
              <a:rPr lang="de-CH" dirty="0"/>
            </a:br>
            <a:endParaRPr lang="de-CH" sz="2400" b="0" dirty="0"/>
          </a:p>
        </p:txBody>
      </p:sp>
      <p:graphicFrame>
        <p:nvGraphicFramePr>
          <p:cNvPr id="4" name="Tabelle 4">
            <a:extLst>
              <a:ext uri="{FF2B5EF4-FFF2-40B4-BE49-F238E27FC236}">
                <a16:creationId xmlns:a16="http://schemas.microsoft.com/office/drawing/2014/main" id="{F4B22F6C-84AD-BE4C-D0CB-BE7DEAC5274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57719283"/>
              </p:ext>
            </p:extLst>
          </p:nvPr>
        </p:nvGraphicFramePr>
        <p:xfrm>
          <a:off x="573162" y="2844527"/>
          <a:ext cx="9343453" cy="3696988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662527">
                  <a:extLst>
                    <a:ext uri="{9D8B030D-6E8A-4147-A177-3AD203B41FA5}">
                      <a16:colId xmlns:a16="http://schemas.microsoft.com/office/drawing/2014/main" val="1506872504"/>
                    </a:ext>
                  </a:extLst>
                </a:gridCol>
                <a:gridCol w="1950771">
                  <a:extLst>
                    <a:ext uri="{9D8B030D-6E8A-4147-A177-3AD203B41FA5}">
                      <a16:colId xmlns:a16="http://schemas.microsoft.com/office/drawing/2014/main" val="2568389759"/>
                    </a:ext>
                  </a:extLst>
                </a:gridCol>
                <a:gridCol w="4680520">
                  <a:extLst>
                    <a:ext uri="{9D8B030D-6E8A-4147-A177-3AD203B41FA5}">
                      <a16:colId xmlns:a16="http://schemas.microsoft.com/office/drawing/2014/main" val="1482317949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2049325260"/>
                    </a:ext>
                  </a:extLst>
                </a:gridCol>
                <a:gridCol w="1113531">
                  <a:extLst>
                    <a:ext uri="{9D8B030D-6E8A-4147-A177-3AD203B41FA5}">
                      <a16:colId xmlns:a16="http://schemas.microsoft.com/office/drawing/2014/main" val="211702001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de-DE" sz="1600" dirty="0">
                          <a:solidFill>
                            <a:schemeClr val="tx1"/>
                          </a:solidFill>
                        </a:rPr>
                        <a:t>Nr. CI</a:t>
                      </a:r>
                      <a:endParaRPr lang="de-CH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1600" dirty="0">
                          <a:solidFill>
                            <a:schemeClr val="tx1"/>
                          </a:solidFill>
                        </a:rPr>
                        <a:t>Anno di apprendistato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CH" sz="1600" dirty="0">
                          <a:solidFill>
                            <a:schemeClr val="tx1"/>
                          </a:solidFill>
                        </a:rPr>
                        <a:t>Focus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1600" dirty="0">
                          <a:solidFill>
                            <a:schemeClr val="tx1"/>
                          </a:solidFill>
                        </a:rPr>
                        <a:t>DCO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1600" dirty="0" err="1">
                          <a:solidFill>
                            <a:schemeClr val="tx1"/>
                          </a:solidFill>
                        </a:rPr>
                        <a:t>Durata</a:t>
                      </a:r>
                      <a:r>
                        <a:rPr lang="de-CH" sz="1600" dirty="0">
                          <a:solidFill>
                            <a:schemeClr val="tx1"/>
                          </a:solidFill>
                        </a:rPr>
                        <a:t>/</a:t>
                      </a:r>
                      <a:r>
                        <a:rPr lang="de-CH" sz="1600" dirty="0" err="1">
                          <a:solidFill>
                            <a:schemeClr val="tx1"/>
                          </a:solidFill>
                        </a:rPr>
                        <a:t>giorni</a:t>
                      </a:r>
                      <a:endParaRPr lang="de-CH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3946848"/>
                  </a:ext>
                </a:extLst>
              </a:tr>
              <a:tr h="660704">
                <a:tc>
                  <a:txBody>
                    <a:bodyPr/>
                    <a:lstStyle/>
                    <a:p>
                      <a:r>
                        <a:rPr lang="de-CH" sz="2400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400" dirty="0">
                          <a:solidFill>
                            <a:schemeClr val="tx1"/>
                          </a:solidFill>
                        </a:rPr>
                        <a:t>3.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CH" sz="2400" dirty="0">
                          <a:solidFill>
                            <a:schemeClr val="tx1"/>
                          </a:solidFill>
                        </a:rPr>
                        <a:t>Cura </a:t>
                      </a:r>
                      <a:r>
                        <a:rPr lang="de-CH" sz="2400" dirty="0" err="1">
                          <a:solidFill>
                            <a:schemeClr val="tx1"/>
                          </a:solidFill>
                        </a:rPr>
                        <a:t>degli</a:t>
                      </a:r>
                      <a:r>
                        <a:rPr lang="de-CH" sz="24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de-CH" sz="2400" dirty="0" err="1">
                          <a:solidFill>
                            <a:schemeClr val="tx1"/>
                          </a:solidFill>
                        </a:rPr>
                        <a:t>zoccoli</a:t>
                      </a:r>
                      <a:r>
                        <a:rPr lang="de-CH" sz="2400" dirty="0">
                          <a:solidFill>
                            <a:schemeClr val="tx1"/>
                          </a:solidFill>
                        </a:rPr>
                        <a:t> in alpe e in </a:t>
                      </a:r>
                      <a:r>
                        <a:rPr lang="de-CH" sz="2400" dirty="0" err="1">
                          <a:solidFill>
                            <a:schemeClr val="tx1"/>
                          </a:solidFill>
                        </a:rPr>
                        <a:t>montagna</a:t>
                      </a:r>
                      <a:endParaRPr lang="de-CH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400" dirty="0">
                          <a:solidFill>
                            <a:schemeClr val="tx1"/>
                          </a:solidFill>
                        </a:rPr>
                        <a:t>g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40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11846866"/>
                  </a:ext>
                </a:extLst>
              </a:tr>
              <a:tr h="682296">
                <a:tc>
                  <a:txBody>
                    <a:bodyPr/>
                    <a:lstStyle/>
                    <a:p>
                      <a:r>
                        <a:rPr lang="de-CH" sz="2400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400" dirty="0">
                          <a:solidFill>
                            <a:schemeClr val="tx1"/>
                          </a:solidFill>
                        </a:rPr>
                        <a:t>3.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CH" sz="2400" dirty="0">
                          <a:solidFill>
                            <a:schemeClr val="tx1"/>
                          </a:solidFill>
                        </a:rPr>
                        <a:t>Protezione delle mandrie/recinzioni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400" dirty="0">
                          <a:solidFill>
                            <a:schemeClr val="tx1"/>
                          </a:solidFill>
                        </a:rPr>
                        <a:t>g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40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71247110"/>
                  </a:ext>
                </a:extLst>
              </a:tr>
              <a:tr h="648988">
                <a:tc>
                  <a:txBody>
                    <a:bodyPr/>
                    <a:lstStyle/>
                    <a:p>
                      <a:r>
                        <a:rPr lang="de-CH" sz="2400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400" dirty="0">
                          <a:solidFill>
                            <a:schemeClr val="tx1"/>
                          </a:solidFill>
                        </a:rPr>
                        <a:t>3.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CH" sz="2400" dirty="0" err="1">
                          <a:solidFill>
                            <a:schemeClr val="tx1"/>
                          </a:solidFill>
                        </a:rPr>
                        <a:t>Mungitura</a:t>
                      </a:r>
                      <a:r>
                        <a:rPr lang="de-CH" sz="2400" dirty="0">
                          <a:solidFill>
                            <a:schemeClr val="tx1"/>
                          </a:solidFill>
                        </a:rPr>
                        <a:t> in alpe e in </a:t>
                      </a:r>
                      <a:r>
                        <a:rPr lang="de-CH" sz="2400">
                          <a:solidFill>
                            <a:schemeClr val="tx1"/>
                          </a:solidFill>
                        </a:rPr>
                        <a:t>montagna</a:t>
                      </a:r>
                      <a:endParaRPr lang="de-CH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400" dirty="0">
                          <a:solidFill>
                            <a:schemeClr val="tx1"/>
                          </a:solidFill>
                        </a:rPr>
                        <a:t>g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40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59808532"/>
                  </a:ext>
                </a:extLst>
              </a:tr>
              <a:tr h="648988">
                <a:tc gridSpan="4">
                  <a:txBody>
                    <a:bodyPr/>
                    <a:lstStyle/>
                    <a:p>
                      <a:r>
                        <a:rPr lang="de-CH" sz="2400" dirty="0">
                          <a:solidFill>
                            <a:schemeClr val="tx1"/>
                          </a:solidFill>
                        </a:rPr>
                        <a:t>Totale 5+ 4 + 3 = 12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de-CH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CH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de-CH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CH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86714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013842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4E7A3F7-8173-33EC-DDFC-BE40D09176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6601" y="530230"/>
            <a:ext cx="6391126" cy="1009650"/>
          </a:xfrm>
        </p:spPr>
        <p:txBody>
          <a:bodyPr/>
          <a:lstStyle/>
          <a:p>
            <a:r>
              <a:rPr lang="de-CH" dirty="0"/>
              <a:t>CI </a:t>
            </a:r>
            <a:r>
              <a:rPr lang="de-CH" dirty="0" err="1"/>
              <a:t>vitivinicoltori</a:t>
            </a:r>
            <a:r>
              <a:rPr lang="de-CH" dirty="0"/>
              <a:t>/</a:t>
            </a:r>
            <a:r>
              <a:rPr lang="de-CH" dirty="0" err="1"/>
              <a:t>trici</a:t>
            </a:r>
            <a:br>
              <a:rPr lang="de-CH" dirty="0"/>
            </a:br>
            <a:r>
              <a:rPr lang="de-CH" dirty="0" err="1"/>
              <a:t>indirizzo</a:t>
            </a:r>
            <a:r>
              <a:rPr lang="de-CH" dirty="0"/>
              <a:t> </a:t>
            </a:r>
            <a:r>
              <a:rPr lang="de-CH" dirty="0" err="1"/>
              <a:t>vigna</a:t>
            </a:r>
            <a:endParaRPr lang="de-CH" dirty="0"/>
          </a:p>
        </p:txBody>
      </p:sp>
      <p:graphicFrame>
        <p:nvGraphicFramePr>
          <p:cNvPr id="4" name="Tabelle 4">
            <a:extLst>
              <a:ext uri="{FF2B5EF4-FFF2-40B4-BE49-F238E27FC236}">
                <a16:creationId xmlns:a16="http://schemas.microsoft.com/office/drawing/2014/main" id="{F4B22F6C-84AD-BE4C-D0CB-BE7DEAC5274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06315119"/>
              </p:ext>
            </p:extLst>
          </p:nvPr>
        </p:nvGraphicFramePr>
        <p:xfrm>
          <a:off x="666236" y="1727252"/>
          <a:ext cx="9072951" cy="4355999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576008">
                  <a:extLst>
                    <a:ext uri="{9D8B030D-6E8A-4147-A177-3AD203B41FA5}">
                      <a16:colId xmlns:a16="http://schemas.microsoft.com/office/drawing/2014/main" val="2889112374"/>
                    </a:ext>
                  </a:extLst>
                </a:gridCol>
                <a:gridCol w="1956896">
                  <a:extLst>
                    <a:ext uri="{9D8B030D-6E8A-4147-A177-3AD203B41FA5}">
                      <a16:colId xmlns:a16="http://schemas.microsoft.com/office/drawing/2014/main" val="2568389759"/>
                    </a:ext>
                  </a:extLst>
                </a:gridCol>
                <a:gridCol w="4595832">
                  <a:extLst>
                    <a:ext uri="{9D8B030D-6E8A-4147-A177-3AD203B41FA5}">
                      <a16:colId xmlns:a16="http://schemas.microsoft.com/office/drawing/2014/main" val="1482317949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2049325260"/>
                    </a:ext>
                  </a:extLst>
                </a:gridCol>
                <a:gridCol w="1152127">
                  <a:extLst>
                    <a:ext uri="{9D8B030D-6E8A-4147-A177-3AD203B41FA5}">
                      <a16:colId xmlns:a16="http://schemas.microsoft.com/office/drawing/2014/main" val="2117020016"/>
                    </a:ext>
                  </a:extLst>
                </a:gridCol>
              </a:tblGrid>
              <a:tr h="699404">
                <a:tc>
                  <a:txBody>
                    <a:bodyPr/>
                    <a:lstStyle/>
                    <a:p>
                      <a:r>
                        <a:rPr lang="de-DE" sz="1600" dirty="0">
                          <a:solidFill>
                            <a:schemeClr val="tx1"/>
                          </a:solidFill>
                        </a:rPr>
                        <a:t>Nr. CI</a:t>
                      </a:r>
                      <a:endParaRPr lang="de-CH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1600" dirty="0">
                          <a:solidFill>
                            <a:schemeClr val="tx1"/>
                          </a:solidFill>
                        </a:rPr>
                        <a:t>Anno di apprendistato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CH" sz="1600" dirty="0">
                          <a:solidFill>
                            <a:schemeClr val="tx1"/>
                          </a:solidFill>
                        </a:rPr>
                        <a:t>Focus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1600" dirty="0">
                          <a:solidFill>
                            <a:schemeClr val="tx1"/>
                          </a:solidFill>
                        </a:rPr>
                        <a:t>DCO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1600" dirty="0" err="1">
                          <a:solidFill>
                            <a:schemeClr val="tx1"/>
                          </a:solidFill>
                        </a:rPr>
                        <a:t>Durata</a:t>
                      </a:r>
                      <a:r>
                        <a:rPr lang="de-CH" sz="1600" dirty="0">
                          <a:solidFill>
                            <a:schemeClr val="tx1"/>
                          </a:solidFill>
                        </a:rPr>
                        <a:t>/</a:t>
                      </a:r>
                      <a:r>
                        <a:rPr lang="de-CH" sz="1600" dirty="0" err="1">
                          <a:solidFill>
                            <a:schemeClr val="tx1"/>
                          </a:solidFill>
                        </a:rPr>
                        <a:t>giorni</a:t>
                      </a:r>
                      <a:endParaRPr lang="de-CH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3946848"/>
                  </a:ext>
                </a:extLst>
              </a:tr>
              <a:tr h="731319">
                <a:tc>
                  <a:txBody>
                    <a:bodyPr/>
                    <a:lstStyle/>
                    <a:p>
                      <a:pPr algn="ctr"/>
                      <a:r>
                        <a:rPr lang="de-CH" sz="2000" dirty="0"/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000" dirty="0"/>
                        <a:t>2.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CH" sz="2000" dirty="0"/>
                        <a:t>Macchine per la viticoltura e </a:t>
                      </a:r>
                      <a:r>
                        <a:rPr lang="de-CH" sz="2000" dirty="0" err="1"/>
                        <a:t>smartfarming</a:t>
                      </a:r>
                      <a:endParaRPr lang="de-CH" sz="2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000" dirty="0"/>
                        <a:t>d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000" dirty="0"/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60037882"/>
                  </a:ext>
                </a:extLst>
              </a:tr>
              <a:tr h="731319">
                <a:tc>
                  <a:txBody>
                    <a:bodyPr/>
                    <a:lstStyle/>
                    <a:p>
                      <a:pPr algn="ctr"/>
                      <a:r>
                        <a:rPr lang="de-CH" sz="2000" dirty="0"/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000" dirty="0"/>
                        <a:t>2.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CH" sz="2000" dirty="0"/>
                        <a:t>Biodiversità e sostenibilità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000" dirty="0"/>
                        <a:t>a, f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000" dirty="0"/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11846866"/>
                  </a:ext>
                </a:extLst>
              </a:tr>
              <a:tr h="731319">
                <a:tc>
                  <a:txBody>
                    <a:bodyPr/>
                    <a:lstStyle/>
                    <a:p>
                      <a:pPr algn="ctr"/>
                      <a:r>
                        <a:rPr lang="de-CH" sz="2000" dirty="0"/>
                        <a:t>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000" dirty="0"/>
                        <a:t>2.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it-IT" sz="2000" dirty="0"/>
                        <a:t>Creare strutture, piantare viti, installare reti antigrandine</a:t>
                      </a:r>
                      <a:endParaRPr lang="de-CH" sz="2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000" dirty="0"/>
                        <a:t>d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000" dirty="0"/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44685417"/>
                  </a:ext>
                </a:extLst>
              </a:tr>
              <a:tr h="731319">
                <a:tc>
                  <a:txBody>
                    <a:bodyPr/>
                    <a:lstStyle/>
                    <a:p>
                      <a:pPr algn="ctr"/>
                      <a:r>
                        <a:rPr lang="de-CH" sz="2000" dirty="0"/>
                        <a:t>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000" dirty="0"/>
                        <a:t>2./3.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CH" sz="2000" dirty="0"/>
                        <a:t>Protezione delle piante e </a:t>
                      </a:r>
                      <a:r>
                        <a:rPr lang="de-CH" sz="2000" dirty="0" err="1"/>
                        <a:t>tecniche</a:t>
                      </a:r>
                      <a:r>
                        <a:rPr lang="de-CH" sz="2000" dirty="0"/>
                        <a:t> di applicazione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000" dirty="0"/>
                        <a:t>d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000" dirty="0"/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21333668"/>
                  </a:ext>
                </a:extLst>
              </a:tr>
              <a:tr h="731319">
                <a:tc>
                  <a:txBody>
                    <a:bodyPr/>
                    <a:lstStyle/>
                    <a:p>
                      <a:pPr algn="ctr"/>
                      <a:r>
                        <a:rPr lang="de-CH" sz="2000" dirty="0"/>
                        <a:t>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000" dirty="0"/>
                        <a:t>2.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CH" sz="2000" dirty="0"/>
                        <a:t>Propagare le viti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000" dirty="0"/>
                        <a:t>d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000" dirty="0"/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84503567"/>
                  </a:ext>
                </a:extLst>
              </a:tr>
            </a:tbl>
          </a:graphicData>
        </a:graphic>
      </p:graphicFrame>
      <p:sp>
        <p:nvSpPr>
          <p:cNvPr id="3" name="Textfeld 2">
            <a:extLst>
              <a:ext uri="{FF2B5EF4-FFF2-40B4-BE49-F238E27FC236}">
                <a16:creationId xmlns:a16="http://schemas.microsoft.com/office/drawing/2014/main" id="{9B4E4656-1044-F496-3EE7-AA85035FA12E}"/>
              </a:ext>
            </a:extLst>
          </p:cNvPr>
          <p:cNvSpPr txBox="1"/>
          <p:nvPr/>
        </p:nvSpPr>
        <p:spPr>
          <a:xfrm>
            <a:off x="666237" y="6084887"/>
            <a:ext cx="9144596" cy="4247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2400" dirty="0">
                <a:latin typeface="+mn-lt"/>
              </a:rPr>
              <a:t>Totale giorni: 5 + 7 = 12</a:t>
            </a:r>
          </a:p>
        </p:txBody>
      </p:sp>
    </p:spTree>
    <p:extLst>
      <p:ext uri="{BB962C8B-B14F-4D97-AF65-F5344CB8AC3E}">
        <p14:creationId xmlns:p14="http://schemas.microsoft.com/office/powerpoint/2010/main" val="21696050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4E7A3F7-8173-33EC-DDFC-BE40D09176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6600" y="530230"/>
            <a:ext cx="7920460" cy="1009650"/>
          </a:xfrm>
        </p:spPr>
        <p:txBody>
          <a:bodyPr/>
          <a:lstStyle/>
          <a:p>
            <a:r>
              <a:rPr lang="de-CH" dirty="0"/>
              <a:t>CI </a:t>
            </a:r>
            <a:r>
              <a:rPr lang="de-CH" dirty="0" err="1"/>
              <a:t>vitivinicoltori</a:t>
            </a:r>
            <a:r>
              <a:rPr lang="de-CH" dirty="0"/>
              <a:t>/</a:t>
            </a:r>
            <a:r>
              <a:rPr lang="de-CH" dirty="0" err="1"/>
              <a:t>trici</a:t>
            </a:r>
            <a:br>
              <a:rPr lang="de-CH" dirty="0"/>
            </a:br>
            <a:r>
              <a:rPr lang="de-CH" dirty="0" err="1"/>
              <a:t>indirizzo</a:t>
            </a:r>
            <a:r>
              <a:rPr lang="de-CH" dirty="0"/>
              <a:t> </a:t>
            </a:r>
            <a:r>
              <a:rPr lang="de-CH" dirty="0" err="1"/>
              <a:t>cantina</a:t>
            </a:r>
            <a:endParaRPr lang="de-CH" dirty="0"/>
          </a:p>
        </p:txBody>
      </p:sp>
      <p:graphicFrame>
        <p:nvGraphicFramePr>
          <p:cNvPr id="4" name="Tabelle 4">
            <a:extLst>
              <a:ext uri="{FF2B5EF4-FFF2-40B4-BE49-F238E27FC236}">
                <a16:creationId xmlns:a16="http://schemas.microsoft.com/office/drawing/2014/main" id="{F4B22F6C-84AD-BE4C-D0CB-BE7DEAC5274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91206842"/>
              </p:ext>
            </p:extLst>
          </p:nvPr>
        </p:nvGraphicFramePr>
        <p:xfrm>
          <a:off x="666236" y="1964424"/>
          <a:ext cx="9144595" cy="3899201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576008">
                  <a:extLst>
                    <a:ext uri="{9D8B030D-6E8A-4147-A177-3AD203B41FA5}">
                      <a16:colId xmlns:a16="http://schemas.microsoft.com/office/drawing/2014/main" val="3101113931"/>
                    </a:ext>
                  </a:extLst>
                </a:gridCol>
                <a:gridCol w="1800200">
                  <a:extLst>
                    <a:ext uri="{9D8B030D-6E8A-4147-A177-3AD203B41FA5}">
                      <a16:colId xmlns:a16="http://schemas.microsoft.com/office/drawing/2014/main" val="2568389759"/>
                    </a:ext>
                  </a:extLst>
                </a:gridCol>
                <a:gridCol w="4752528">
                  <a:extLst>
                    <a:ext uri="{9D8B030D-6E8A-4147-A177-3AD203B41FA5}">
                      <a16:colId xmlns:a16="http://schemas.microsoft.com/office/drawing/2014/main" val="1482317949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val="2049325260"/>
                    </a:ext>
                  </a:extLst>
                </a:gridCol>
                <a:gridCol w="1151763">
                  <a:extLst>
                    <a:ext uri="{9D8B030D-6E8A-4147-A177-3AD203B41FA5}">
                      <a16:colId xmlns:a16="http://schemas.microsoft.com/office/drawing/2014/main" val="2117020016"/>
                    </a:ext>
                  </a:extLst>
                </a:gridCol>
              </a:tblGrid>
              <a:tr h="699404">
                <a:tc>
                  <a:txBody>
                    <a:bodyPr/>
                    <a:lstStyle/>
                    <a:p>
                      <a:r>
                        <a:rPr lang="de-DE" sz="1600" dirty="0">
                          <a:solidFill>
                            <a:schemeClr val="tx1"/>
                          </a:solidFill>
                        </a:rPr>
                        <a:t>Nr. CI</a:t>
                      </a:r>
                      <a:endParaRPr lang="de-CH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1600" dirty="0">
                          <a:solidFill>
                            <a:schemeClr val="tx1"/>
                          </a:solidFill>
                        </a:rPr>
                        <a:t>Anno di apprendistato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CH" sz="1600" dirty="0">
                          <a:solidFill>
                            <a:schemeClr val="tx1"/>
                          </a:solidFill>
                        </a:rPr>
                        <a:t>Focus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1600" dirty="0">
                          <a:solidFill>
                            <a:schemeClr val="tx1"/>
                          </a:solidFill>
                        </a:rPr>
                        <a:t>DCO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1600" dirty="0" err="1">
                          <a:solidFill>
                            <a:schemeClr val="tx1"/>
                          </a:solidFill>
                        </a:rPr>
                        <a:t>Durata</a:t>
                      </a:r>
                      <a:r>
                        <a:rPr lang="de-CH" sz="1600" dirty="0">
                          <a:solidFill>
                            <a:schemeClr val="tx1"/>
                          </a:solidFill>
                        </a:rPr>
                        <a:t>/</a:t>
                      </a:r>
                      <a:r>
                        <a:rPr lang="de-CH" sz="1600" dirty="0" err="1">
                          <a:solidFill>
                            <a:schemeClr val="tx1"/>
                          </a:solidFill>
                        </a:rPr>
                        <a:t>giorni</a:t>
                      </a:r>
                      <a:endParaRPr lang="de-CH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3946848"/>
                  </a:ext>
                </a:extLst>
              </a:tr>
              <a:tr h="731319">
                <a:tc>
                  <a:txBody>
                    <a:bodyPr/>
                    <a:lstStyle/>
                    <a:p>
                      <a:pPr algn="ctr"/>
                      <a:r>
                        <a:rPr lang="de-CH" sz="2000" dirty="0"/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000" dirty="0"/>
                        <a:t>2.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CH" sz="2000" dirty="0"/>
                        <a:t>Pulizia e manutenzione della cantina e del materiale della cantina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000" dirty="0"/>
                        <a:t>f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000" dirty="0"/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60037882"/>
                  </a:ext>
                </a:extLst>
              </a:tr>
              <a:tr h="731319">
                <a:tc>
                  <a:txBody>
                    <a:bodyPr/>
                    <a:lstStyle/>
                    <a:p>
                      <a:pPr algn="ctr"/>
                      <a:r>
                        <a:rPr lang="de-CH" sz="2000" dirty="0"/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000" dirty="0"/>
                        <a:t>2.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CH" sz="2000" dirty="0"/>
                        <a:t>Biodiversità e sostenibilità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000" dirty="0"/>
                        <a:t>a, f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000" dirty="0"/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11846866"/>
                  </a:ext>
                </a:extLst>
              </a:tr>
              <a:tr h="731319">
                <a:tc>
                  <a:txBody>
                    <a:bodyPr/>
                    <a:lstStyle/>
                    <a:p>
                      <a:pPr algn="ctr"/>
                      <a:r>
                        <a:rPr lang="de-CH" sz="2000" dirty="0"/>
                        <a:t>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000" dirty="0"/>
                        <a:t>2.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CH" sz="2000" dirty="0"/>
                        <a:t>Filtrazione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000" dirty="0"/>
                        <a:t>f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000" dirty="0"/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44685417"/>
                  </a:ext>
                </a:extLst>
              </a:tr>
              <a:tr h="731319">
                <a:tc>
                  <a:txBody>
                    <a:bodyPr/>
                    <a:lstStyle/>
                    <a:p>
                      <a:pPr algn="ctr"/>
                      <a:r>
                        <a:rPr lang="de-CH" sz="2000" dirty="0"/>
                        <a:t>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000" dirty="0"/>
                        <a:t>2.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CH" sz="2000" dirty="0"/>
                        <a:t>Tecnologia di riempimento (comprese le tecnologie innovative)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000" dirty="0"/>
                        <a:t>f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000" dirty="0"/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21333668"/>
                  </a:ext>
                </a:extLst>
              </a:tr>
            </a:tbl>
          </a:graphicData>
        </a:graphic>
      </p:graphicFrame>
      <p:sp>
        <p:nvSpPr>
          <p:cNvPr id="3" name="Textfeld 2">
            <a:extLst>
              <a:ext uri="{FF2B5EF4-FFF2-40B4-BE49-F238E27FC236}">
                <a16:creationId xmlns:a16="http://schemas.microsoft.com/office/drawing/2014/main" id="{9B4E4656-1044-F496-3EE7-AA85035FA12E}"/>
              </a:ext>
            </a:extLst>
          </p:cNvPr>
          <p:cNvSpPr txBox="1"/>
          <p:nvPr/>
        </p:nvSpPr>
        <p:spPr>
          <a:xfrm>
            <a:off x="666237" y="6084887"/>
            <a:ext cx="9144596" cy="4247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2400" dirty="0">
                <a:latin typeface="+mn-lt"/>
              </a:rPr>
              <a:t>Totale giorni: 5 + 6 = 11</a:t>
            </a:r>
          </a:p>
        </p:txBody>
      </p:sp>
    </p:spTree>
    <p:extLst>
      <p:ext uri="{BB962C8B-B14F-4D97-AF65-F5344CB8AC3E}">
        <p14:creationId xmlns:p14="http://schemas.microsoft.com/office/powerpoint/2010/main" val="639234438"/>
      </p:ext>
    </p:extLst>
  </p:cSld>
  <p:clrMapOvr>
    <a:masterClrMapping/>
  </p:clrMapOvr>
</p:sld>
</file>

<file path=ppt/theme/theme1.xml><?xml version="1.0" encoding="utf-8"?>
<a:theme xmlns:a="http://schemas.openxmlformats.org/drawingml/2006/main" name="SBV quer farbig">
  <a:themeElements>
    <a:clrScheme name="">
      <a:dk1>
        <a:srgbClr val="000000"/>
      </a:dk1>
      <a:lt1>
        <a:srgbClr val="CAFEC8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E1FEE0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SBV quer farbig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95363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13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95363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13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SBV quer farbig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BV quer farbig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BV quer farbig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BV quer farbig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BV quer farbig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BV quer farbig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BV quer farbig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Folien_OdA_D_farbig</Template>
  <TotalTime>0</TotalTime>
  <Pages>1</Pages>
  <Words>799</Words>
  <Application>Microsoft Office PowerPoint</Application>
  <PresentationFormat>Benutzerdefiniert</PresentationFormat>
  <Paragraphs>287</Paragraphs>
  <Slides>11</Slides>
  <Notes>11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11</vt:i4>
      </vt:variant>
    </vt:vector>
  </HeadingPairs>
  <TitlesOfParts>
    <vt:vector size="14" baseType="lpstr">
      <vt:lpstr>Arial</vt:lpstr>
      <vt:lpstr>Verdana</vt:lpstr>
      <vt:lpstr>SBV quer farbig</vt:lpstr>
      <vt:lpstr>CI, tutte le professioni  Totale giorni: 5</vt:lpstr>
      <vt:lpstr>CI, tutti gli agricoltori AFC  Totale giorni: 4</vt:lpstr>
      <vt:lpstr>CI, agricoltore AFC, indirizzo detenzione di bovini  2 giorni </vt:lpstr>
      <vt:lpstr>CI, agricoltore AFC, indirizzo detenzione di suini  3 giorni </vt:lpstr>
      <vt:lpstr>CI, agricoltore AFC, indirizzo detenzione di pollame  3 giorni </vt:lpstr>
      <vt:lpstr>CI, agricoltore AFC, indirizzo campicoltura e indirizzo produzione vegetale biologica 3 giorni </vt:lpstr>
      <vt:lpstr>CI, agricoltore AFC, indirizzo agricoltura alpestre e di montagna  3 giorni </vt:lpstr>
      <vt:lpstr>CI vitivinicoltori/trici indirizzo vigna</vt:lpstr>
      <vt:lpstr>CI vitivinicoltori/trici indirizzo cantina</vt:lpstr>
      <vt:lpstr>CI frutticoltori/trici AFC</vt:lpstr>
      <vt:lpstr>CI orticoltore/trice AFC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Hartmann Regina</dc:creator>
  <cp:keywords>, docId:68FA3D0AD37B2B7AF089B733E1E7BFB2</cp:keywords>
  <cp:lastModifiedBy>Fomasi Diana</cp:lastModifiedBy>
  <cp:revision>26</cp:revision>
  <cp:lastPrinted>2000-03-01T15:32:42Z</cp:lastPrinted>
  <dcterms:created xsi:type="dcterms:W3CDTF">2023-08-17T07:03:53Z</dcterms:created>
  <dcterms:modified xsi:type="dcterms:W3CDTF">2024-10-28T15:36:14Z</dcterms:modified>
</cp:coreProperties>
</file>