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057" r:id="rId2"/>
    <p:sldId id="1067" r:id="rId3"/>
    <p:sldId id="1068" r:id="rId4"/>
    <p:sldId id="1069" r:id="rId5"/>
    <p:sldId id="1070" r:id="rId6"/>
    <p:sldId id="1071" r:id="rId7"/>
    <p:sldId id="1072" r:id="rId8"/>
    <p:sldId id="1074" r:id="rId9"/>
    <p:sldId id="1075" r:id="rId10"/>
    <p:sldId id="1059" r:id="rId11"/>
    <p:sldId id="1073" r:id="rId12"/>
  </p:sldIdLst>
  <p:sldSz cx="10693400" cy="7561263"/>
  <p:notesSz cx="6669088" cy="9926638"/>
  <p:defaultTextStyle>
    <a:defPPr>
      <a:defRPr lang="de-DE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848"/>
    <a:srgbClr val="009900"/>
    <a:srgbClr val="008342"/>
    <a:srgbClr val="FFFFFF"/>
    <a:srgbClr val="62EAFC"/>
    <a:srgbClr val="CCFFCC"/>
    <a:srgbClr val="3A1A35"/>
    <a:srgbClr val="009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88639" autoAdjust="0"/>
  </p:normalViewPr>
  <p:slideViewPr>
    <p:cSldViewPr>
      <p:cViewPr varScale="1">
        <p:scale>
          <a:sx n="78" d="100"/>
          <a:sy n="78" d="100"/>
        </p:scale>
        <p:origin x="476" y="36"/>
      </p:cViewPr>
      <p:guideLst>
        <p:guide orient="horz" pos="2381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41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/>
            </a:lvl1pPr>
          </a:lstStyle>
          <a:p>
            <a:fld id="{1AC6087D-E0B0-4878-AD5D-704BFEDEBC14}" type="datetime1">
              <a:rPr lang="de-CH"/>
              <a:pPr/>
              <a:t>10.09.2024</a:t>
            </a:fld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/>
            </a:lvl1pPr>
          </a:lstStyle>
          <a:p>
            <a:r>
              <a:rPr lang="de-DE"/>
              <a:t>© SBV/USP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/>
            </a:lvl1pPr>
          </a:lstStyle>
          <a:p>
            <a:fld id="{7A22BAC6-0D4F-4AAA-B8B4-ECC24A5CCEF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lnSpc>
                <a:spcPct val="100000"/>
              </a:lnSpc>
              <a:defRPr sz="1000" b="0" i="1"/>
            </a:lvl1pPr>
          </a:lstStyle>
          <a:p>
            <a:endParaRPr 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lnSpc>
                <a:spcPct val="100000"/>
              </a:lnSpc>
              <a:defRPr sz="1000" b="0" i="1"/>
            </a:lvl1pPr>
          </a:lstStyle>
          <a:p>
            <a:fld id="{0245DE86-ABF6-4622-B07D-A42C1B5044C5}" type="datetime1">
              <a:rPr lang="de-CH"/>
              <a:pPr/>
              <a:t>10.09.2024</a:t>
            </a:fld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lnSpc>
                <a:spcPct val="100000"/>
              </a:lnSpc>
              <a:defRPr sz="1000" b="0" i="1"/>
            </a:lvl1pPr>
          </a:lstStyle>
          <a:p>
            <a:r>
              <a:rPr lang="de-DE"/>
              <a:t>© SBV/USP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lnSpc>
                <a:spcPct val="100000"/>
              </a:lnSpc>
              <a:defRPr sz="1000" b="0" i="1"/>
            </a:lvl1pPr>
          </a:lstStyle>
          <a:p>
            <a:fld id="{8C988BA7-46D7-4738-8CE8-E7355F501979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8050"/>
            <a:ext cx="4891088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Hauptteiltext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869950"/>
            <a:ext cx="4902200" cy="3467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0910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15874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1043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7808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55698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25932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4154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26551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4094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77714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pPr/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6455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0" y="6837363"/>
            <a:ext cx="10891838" cy="760412"/>
          </a:xfrm>
          <a:prstGeom prst="rect">
            <a:avLst/>
          </a:prstGeom>
          <a:solidFill>
            <a:srgbClr val="009036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/>
          <a:p>
            <a:pPr marL="198438"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3232150" algn="r"/>
                <a:tab pos="4035425" algn="l"/>
                <a:tab pos="5561013" algn="l"/>
                <a:tab pos="5826125" algn="l"/>
              </a:tabLst>
            </a:pP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0" y="1079500"/>
            <a:ext cx="10796588" cy="5795963"/>
          </a:xfrm>
          <a:prstGeom prst="rect">
            <a:avLst/>
          </a:prstGeom>
          <a:solidFill>
            <a:srgbClr val="A51848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4030663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>
            <a:off x="5346700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958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539750" y="2159000"/>
            <a:ext cx="9847263" cy="1117600"/>
          </a:xfrm>
        </p:spPr>
        <p:txBody>
          <a:bodyPr/>
          <a:lstStyle>
            <a:lvl1pPr>
              <a:lnSpc>
                <a:spcPts val="5000"/>
              </a:lnSpc>
              <a:defRPr sz="48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958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719513"/>
            <a:ext cx="9847263" cy="1933575"/>
          </a:xfrm>
        </p:spPr>
        <p:txBody>
          <a:bodyPr/>
          <a:lstStyle>
            <a:lvl1pPr marL="0" indent="0">
              <a:lnSpc>
                <a:spcPts val="3800"/>
              </a:lnSpc>
              <a:spcBef>
                <a:spcPct val="0"/>
              </a:spcBef>
              <a:defRPr sz="3600" b="1"/>
            </a:lvl1pPr>
          </a:lstStyle>
          <a:p>
            <a:r>
              <a:rPr lang="de-DE"/>
              <a:t>Master-Untertitelformat bearbeiten</a:t>
            </a:r>
            <a:endParaRPr lang="de-CH"/>
          </a:p>
        </p:txBody>
      </p:sp>
      <p:pic>
        <p:nvPicPr>
          <p:cNvPr id="109588" name="Picture 20" descr="logo_cmyk_df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2900" y="357188"/>
            <a:ext cx="3700463" cy="611187"/>
          </a:xfrm>
          <a:prstGeom prst="rect">
            <a:avLst/>
          </a:prstGeom>
          <a:noFill/>
        </p:spPr>
      </p:pic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4071938" y="6938963"/>
            <a:ext cx="1065212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AgriAliForm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Bildung/Formation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Laurstrasse 10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CH-5201 Brugg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93" name="Rectangle 25"/>
          <p:cNvSpPr>
            <a:spLocks noChangeArrowheads="1"/>
          </p:cNvSpPr>
          <p:nvPr/>
        </p:nvSpPr>
        <p:spPr bwMode="auto">
          <a:xfrm>
            <a:off x="5392738" y="6938963"/>
            <a:ext cx="1277937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266700" algn="l"/>
              </a:tabLst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Tel:	056 462 54 40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Fax:	056 441 53 48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Mail: info@agri-job.ch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www.agri-job.ch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549275" y="6938963"/>
            <a:ext cx="3084513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r"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der Arbeitswelt (OdA) 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du monde du travail (OrTra)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>
                <a:solidFill>
                  <a:srgbClr val="FFFFFF"/>
                </a:solidFill>
                <a:latin typeface="Verdana" pitchFamily="34" charset="0"/>
              </a:rPr>
              <a:t>Organizzazione del mondo del lavoro (Oml)</a:t>
            </a:r>
            <a:endParaRPr lang="it-CH" sz="90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64463" y="898525"/>
            <a:ext cx="2406650" cy="561816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898525"/>
            <a:ext cx="7072313" cy="561816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2084388"/>
            <a:ext cx="4738688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0838" y="2084388"/>
            <a:ext cx="4740275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Rectangle 19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084388"/>
            <a:ext cx="9631363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Lauftext Lauftext Lauftext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0"/>
            <a:endParaRPr lang="de-CH"/>
          </a:p>
        </p:txBody>
      </p:sp>
      <p:sp>
        <p:nvSpPr>
          <p:cNvPr id="1222" name="Rectangle 198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98525"/>
            <a:ext cx="96234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Titel</a:t>
            </a:r>
          </a:p>
        </p:txBody>
      </p:sp>
      <p:sp>
        <p:nvSpPr>
          <p:cNvPr id="1228" name="Text Box 204"/>
          <p:cNvSpPr txBox="1">
            <a:spLocks noChangeArrowheads="1"/>
          </p:cNvSpPr>
          <p:nvPr/>
        </p:nvSpPr>
        <p:spPr bwMode="auto">
          <a:xfrm>
            <a:off x="0" y="6837363"/>
            <a:ext cx="10891838" cy="760412"/>
          </a:xfrm>
          <a:prstGeom prst="rect">
            <a:avLst/>
          </a:prstGeom>
          <a:solidFill>
            <a:srgbClr val="009036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/>
          <a:p>
            <a:pPr marL="198438"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3232150" algn="r"/>
                <a:tab pos="4035425" algn="l"/>
                <a:tab pos="5561013" algn="l"/>
                <a:tab pos="5826125" algn="l"/>
              </a:tabLst>
            </a:pP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29" name="Line 205"/>
          <p:cNvSpPr>
            <a:spLocks noChangeShapeType="1"/>
          </p:cNvSpPr>
          <p:nvPr/>
        </p:nvSpPr>
        <p:spPr bwMode="auto">
          <a:xfrm>
            <a:off x="4030663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230" name="Line 206"/>
          <p:cNvSpPr>
            <a:spLocks noChangeShapeType="1"/>
          </p:cNvSpPr>
          <p:nvPr/>
        </p:nvSpPr>
        <p:spPr bwMode="auto">
          <a:xfrm>
            <a:off x="5346700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231" name="Rectangle 207"/>
          <p:cNvSpPr>
            <a:spLocks noChangeArrowheads="1"/>
          </p:cNvSpPr>
          <p:nvPr/>
        </p:nvSpPr>
        <p:spPr bwMode="auto">
          <a:xfrm>
            <a:off x="4071938" y="6938963"/>
            <a:ext cx="1065212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AgriAliForm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Bildung/Formation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Laurstrasse 10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CH-5201 Brugg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32" name="Rectangle 208"/>
          <p:cNvSpPr>
            <a:spLocks noChangeArrowheads="1"/>
          </p:cNvSpPr>
          <p:nvPr/>
        </p:nvSpPr>
        <p:spPr bwMode="auto">
          <a:xfrm>
            <a:off x="5392738" y="6938963"/>
            <a:ext cx="1277937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266700" algn="l"/>
              </a:tabLst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Tel:	056 462 54 40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Fax:	056 441 53 48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Mail: info@agri-job.ch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www.agri-job.ch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33" name="Rectangle 209"/>
          <p:cNvSpPr>
            <a:spLocks noChangeArrowheads="1"/>
          </p:cNvSpPr>
          <p:nvPr/>
        </p:nvSpPr>
        <p:spPr bwMode="auto">
          <a:xfrm>
            <a:off x="549275" y="6938963"/>
            <a:ext cx="3084513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r"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der Arbeitswelt (OdA) 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du monde du travail (OrTra)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>
                <a:solidFill>
                  <a:srgbClr val="FFFFFF"/>
                </a:solidFill>
                <a:latin typeface="Verdana" pitchFamily="34" charset="0"/>
              </a:rPr>
              <a:t>Organizzazione del mondo del lavoro (Oml)</a:t>
            </a:r>
            <a:endParaRPr lang="it-CH" sz="9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883775" y="6938963"/>
            <a:ext cx="519113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260" tIns="50131" rIns="100260" bIns="50131">
            <a:spAutoFit/>
          </a:bodyPr>
          <a:lstStyle/>
          <a:p>
            <a:pPr algn="r" defTabSz="830263"/>
            <a:fld id="{290968DC-6905-4541-8768-C262C05222C0}" type="slidenum">
              <a:rPr lang="de-DE" sz="900">
                <a:solidFill>
                  <a:srgbClr val="FFFFFF"/>
                </a:solidFill>
                <a:latin typeface="Verdana" pitchFamily="34" charset="0"/>
              </a:rPr>
              <a:pPr algn="r" defTabSz="830263"/>
              <a:t>‹Nr.›</a:t>
            </a:fld>
            <a:endParaRPr lang="de-DE" sz="900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1235" name="Picture 211" descr="logo_cmyk_df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86550" y="217488"/>
            <a:ext cx="3700463" cy="6111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2pPr>
      <a:lvl3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3pPr>
      <a:lvl4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4pPr>
      <a:lvl5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5pPr>
      <a:lvl6pPr marL="4572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6pPr>
      <a:lvl7pPr marL="9144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7pPr>
      <a:lvl8pPr marL="13716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8pPr>
      <a:lvl9pPr marL="18288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064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AutoNum type="arabicPeriod"/>
        <a:defRPr>
          <a:solidFill>
            <a:schemeClr val="tx1"/>
          </a:solidFill>
          <a:latin typeface="+mn-lt"/>
        </a:defRPr>
      </a:lvl2pPr>
      <a:lvl3pPr marL="1055688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AutoNum type="alphaLcPeriod"/>
        <a:defRPr>
          <a:solidFill>
            <a:schemeClr val="tx1"/>
          </a:solidFill>
          <a:latin typeface="+mn-lt"/>
        </a:defRPr>
      </a:lvl3pPr>
      <a:lvl4pPr marL="1836738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4pPr>
      <a:lvl5pPr marL="23336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7908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32480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7052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41624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1585962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, berufsübergreifend</a:t>
            </a:r>
            <a:br>
              <a:rPr lang="de-CH" dirty="0"/>
            </a:br>
            <a:br>
              <a:rPr lang="de-CH" dirty="0"/>
            </a:br>
            <a:r>
              <a:rPr lang="de-CH" sz="2400" b="0" dirty="0"/>
              <a:t>Total Tage: 5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639653"/>
              </p:ext>
            </p:extLst>
          </p:nvPr>
        </p:nvGraphicFramePr>
        <p:xfrm>
          <a:off x="539750" y="2612699"/>
          <a:ext cx="9343453" cy="39408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47463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Arbeitssicherheit und Gesundheitsschutz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Sicherer Umgang mit Fahrzeugen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 </a:t>
                      </a:r>
                    </a:p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(LW Tag 3 im 2.)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Stapler/Hebefahrzeuge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00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1" y="530230"/>
            <a:ext cx="6391126" cy="100965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 Obstfachleute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550297"/>
              </p:ext>
            </p:extLst>
          </p:nvPr>
        </p:nvGraphicFramePr>
        <p:xfrm>
          <a:off x="666600" y="1596354"/>
          <a:ext cx="9432628" cy="41284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3676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249803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870877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973360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474912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728610">
                <a:tc>
                  <a:txBody>
                    <a:bodyPr/>
                    <a:lstStyle/>
                    <a:p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Lehr-jahr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62540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Motorsäge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0338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Obstbauspezifische Maschinen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d, 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1018222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Pflanzenschutz, Applikations-techniken, </a:t>
                      </a:r>
                      <a:r>
                        <a:rPr lang="de-CH" sz="2000" dirty="0" err="1"/>
                        <a:t>Beikrautregulierung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888783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Nachhaltigkeit, Biodiversität, </a:t>
                      </a:r>
                      <a:r>
                        <a:rPr lang="de-CH" sz="2000" dirty="0" err="1"/>
                        <a:t>Nützlingsthematik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d-f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 Tage: 5 + 6 = 11</a:t>
            </a:r>
          </a:p>
        </p:txBody>
      </p:sp>
    </p:spTree>
    <p:extLst>
      <p:ext uri="{BB962C8B-B14F-4D97-AF65-F5344CB8AC3E}">
        <p14:creationId xmlns:p14="http://schemas.microsoft.com/office/powerpoint/2010/main" val="88132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45" y="686583"/>
            <a:ext cx="6391126" cy="730121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 </a:t>
            </a:r>
            <a:r>
              <a:rPr lang="de-CH" dirty="0" err="1"/>
              <a:t>GemüsegärtnerInnen</a:t>
            </a:r>
            <a:r>
              <a:rPr lang="de-CH" dirty="0"/>
              <a:t> 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939591"/>
              </p:ext>
            </p:extLst>
          </p:nvPr>
        </p:nvGraphicFramePr>
        <p:xfrm>
          <a:off x="666600" y="1596354"/>
          <a:ext cx="8928572" cy="4433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9660">
                  <a:extLst>
                    <a:ext uri="{9D8B030D-6E8A-4147-A177-3AD203B41FA5}">
                      <a16:colId xmlns:a16="http://schemas.microsoft.com/office/drawing/2014/main" val="19365794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796993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35219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424572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728610"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Lehr-jahr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1/2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Gemüsekulturspezifische Maschinen und Geräte (inkl. Smart Farming)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d, 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2.5 (1+1.5)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Jungpflanzenanzucht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2/3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Pflanzenschutzmittel und –</a:t>
                      </a:r>
                      <a:r>
                        <a:rPr lang="de-CH" dirty="0" err="1"/>
                        <a:t>geräte</a:t>
                      </a:r>
                      <a:r>
                        <a:rPr lang="de-CH" dirty="0"/>
                        <a:t> (inkl. Wartung)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 (1+1)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2/3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/>
                        <a:t>Biodiversität (inkl. </a:t>
                      </a:r>
                      <a:r>
                        <a:rPr lang="de-CH" dirty="0" err="1"/>
                        <a:t>Nützlingsthematik</a:t>
                      </a:r>
                      <a:r>
                        <a:rPr lang="de-CH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 (0.5+0.5)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Qualitätssicherung (Ernte und Gemüseaufbereitung) und Hygiene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07520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 Tage: 5 + 7 = 12</a:t>
            </a:r>
          </a:p>
        </p:txBody>
      </p:sp>
    </p:spTree>
    <p:extLst>
      <p:ext uri="{BB962C8B-B14F-4D97-AF65-F5344CB8AC3E}">
        <p14:creationId xmlns:p14="http://schemas.microsoft.com/office/powerpoint/2010/main" val="105906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1585962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, alle LandwirtInnen EFZ</a:t>
            </a:r>
            <a:br>
              <a:rPr lang="de-CH" dirty="0"/>
            </a:br>
            <a:br>
              <a:rPr lang="de-CH" dirty="0"/>
            </a:br>
            <a:r>
              <a:rPr lang="de-CH" sz="2400" b="0" dirty="0"/>
              <a:t>Total Tage: 4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205601"/>
              </p:ext>
            </p:extLst>
          </p:nvPr>
        </p:nvGraphicFramePr>
        <p:xfrm>
          <a:off x="539750" y="2612699"/>
          <a:ext cx="9343453" cy="32285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3872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Handhabung Motorsäge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Maschinen im Grünland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Tierarzneimittel und Tiertransport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38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, </a:t>
            </a:r>
            <a:r>
              <a:rPr lang="de-CH" dirty="0" err="1"/>
              <a:t>LandwirtIn</a:t>
            </a:r>
            <a:r>
              <a:rPr lang="de-CH" dirty="0"/>
              <a:t> EFZ, Fachrichtung Rindviehhaltung</a:t>
            </a:r>
            <a:br>
              <a:rPr lang="de-CH" dirty="0"/>
            </a:br>
            <a:br>
              <a:rPr lang="de-CH" dirty="0"/>
            </a:br>
            <a:r>
              <a:rPr lang="de-CH" dirty="0"/>
              <a:t>2 Tage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316531"/>
              </p:ext>
            </p:extLst>
          </p:nvPr>
        </p:nvGraphicFramePr>
        <p:xfrm>
          <a:off x="539750" y="3060551"/>
          <a:ext cx="9343453" cy="25781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Rindviehsignale und Alternativmedizin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Taxieren und Melken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+ 2 =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86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, </a:t>
            </a:r>
            <a:r>
              <a:rPr lang="de-CH" dirty="0" err="1"/>
              <a:t>LandwirtIn</a:t>
            </a:r>
            <a:r>
              <a:rPr lang="de-CH" dirty="0"/>
              <a:t> EFZ, Fachrichtung Schweinehaltung</a:t>
            </a:r>
            <a:br>
              <a:rPr lang="de-CH" dirty="0"/>
            </a:br>
            <a:br>
              <a:rPr lang="de-CH" dirty="0"/>
            </a:br>
            <a:r>
              <a:rPr lang="de-CH" sz="2800" b="0" dirty="0"/>
              <a:t>3 Tage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976423"/>
              </p:ext>
            </p:extLst>
          </p:nvPr>
        </p:nvGraphicFramePr>
        <p:xfrm>
          <a:off x="573162" y="2844527"/>
          <a:ext cx="9343453" cy="3098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Kastration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Besamung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>
                          <a:solidFill>
                            <a:schemeClr val="tx1"/>
                          </a:solidFill>
                        </a:rPr>
                        <a:t>Klauenpflege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7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dirty="0" err="1"/>
              <a:t>üK</a:t>
            </a:r>
            <a:r>
              <a:rPr lang="de-CH" dirty="0"/>
              <a:t>, </a:t>
            </a:r>
            <a:r>
              <a:rPr lang="de-CH" dirty="0" err="1"/>
              <a:t>LandwirtIn</a:t>
            </a:r>
            <a:r>
              <a:rPr lang="de-CH" dirty="0"/>
              <a:t> EFZ, Fachrichtung Geflügel </a:t>
            </a:r>
            <a:br>
              <a:rPr lang="de-CH" dirty="0"/>
            </a:br>
            <a:r>
              <a:rPr lang="de-CH" sz="2800" b="0" dirty="0"/>
              <a:t>3 Tage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719415"/>
              </p:ext>
            </p:extLst>
          </p:nvPr>
        </p:nvGraphicFramePr>
        <p:xfrm>
          <a:off x="539750" y="2726318"/>
          <a:ext cx="9343453" cy="39361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452862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935770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/>
                        <a:t>Zudosieren, Impfen &amp; Probeentnahme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122369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/>
                        <a:t>Sektion, Anatomie, Geflügelsignale, Betäuben, Töten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815152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/>
                        <a:t>Eier verarbeiten, Hygiene und Geflügelverlad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496519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064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, </a:t>
            </a:r>
            <a:r>
              <a:rPr lang="de-CH" dirty="0" err="1"/>
              <a:t>LandwirtIn</a:t>
            </a:r>
            <a:r>
              <a:rPr lang="de-CH" dirty="0"/>
              <a:t> EFZ, Fachrichtungen Ackerbau und </a:t>
            </a:r>
            <a:r>
              <a:rPr lang="de-CH" dirty="0" err="1"/>
              <a:t>Biolog</a:t>
            </a:r>
            <a:r>
              <a:rPr lang="de-CH" dirty="0"/>
              <a:t>. Pflanzenbau</a:t>
            </a:r>
            <a:br>
              <a:rPr lang="de-CH" dirty="0"/>
            </a:br>
            <a:br>
              <a:rPr lang="de-CH" dirty="0"/>
            </a:br>
            <a:r>
              <a:rPr lang="de-CH" sz="2800" b="0" dirty="0"/>
              <a:t>3 Tage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775890"/>
              </p:ext>
            </p:extLst>
          </p:nvPr>
        </p:nvGraphicFramePr>
        <p:xfrm>
          <a:off x="573162" y="2844527"/>
          <a:ext cx="9343453" cy="27521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Geräte und Maschinen für den Ackerbau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f, 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Pflanzenschutzmittel und -geräte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f, h</a:t>
                      </a:r>
                    </a:p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23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, </a:t>
            </a:r>
            <a:r>
              <a:rPr lang="de-CH" dirty="0" err="1"/>
              <a:t>LandwirtIn</a:t>
            </a:r>
            <a:r>
              <a:rPr lang="de-CH" dirty="0"/>
              <a:t> EFZ, Fachrichtung Alp- und Berglandwirtschaft</a:t>
            </a:r>
            <a:br>
              <a:rPr lang="de-CH" dirty="0"/>
            </a:br>
            <a:br>
              <a:rPr lang="de-CH" dirty="0"/>
            </a:br>
            <a:r>
              <a:rPr lang="de-CH" sz="2800" b="0" dirty="0"/>
              <a:t>3 Tage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455036"/>
              </p:ext>
            </p:extLst>
          </p:nvPr>
        </p:nvGraphicFramePr>
        <p:xfrm>
          <a:off x="573162" y="2844527"/>
          <a:ext cx="9343453" cy="34344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Lehrjahr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Klauenpflege auf Alp- und Berggebiet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Herdenschutz/Zäune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Melken auf Alp- </a:t>
                      </a:r>
                      <a:r>
                        <a:rPr lang="de-CH" sz="2400">
                          <a:solidFill>
                            <a:schemeClr val="tx1"/>
                          </a:solidFill>
                        </a:rPr>
                        <a:t>und Berggebiet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384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1" y="530230"/>
            <a:ext cx="6391126" cy="100965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 Weinfachleute</a:t>
            </a:r>
            <a:br>
              <a:rPr lang="de-CH" dirty="0"/>
            </a:br>
            <a:r>
              <a:rPr lang="de-CH" dirty="0"/>
              <a:t>Fachrichtung Winzer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956301"/>
              </p:ext>
            </p:extLst>
          </p:nvPr>
        </p:nvGraphicFramePr>
        <p:xfrm>
          <a:off x="666237" y="1727252"/>
          <a:ext cx="8769592" cy="435763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031">
                  <a:extLst>
                    <a:ext uri="{9D8B030D-6E8A-4147-A177-3AD203B41FA5}">
                      <a16:colId xmlns:a16="http://schemas.microsoft.com/office/drawing/2014/main" val="288911237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73010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166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30566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Lehr-jahr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Weinbaumaschinen und </a:t>
                      </a:r>
                      <a:r>
                        <a:rPr lang="de-CH" sz="2000" dirty="0" err="1"/>
                        <a:t>Smartfarming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Biodiversität und Nachhaltigkeit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Anlagen erstellen, Reben setzen, Hagelschutznetze installieren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2./3.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Pflanzenschutz und Applikationstechnik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Reben vermehren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503567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 Tage: 5 + 7 = 12</a:t>
            </a:r>
          </a:p>
        </p:txBody>
      </p:sp>
    </p:spTree>
    <p:extLst>
      <p:ext uri="{BB962C8B-B14F-4D97-AF65-F5344CB8AC3E}">
        <p14:creationId xmlns:p14="http://schemas.microsoft.com/office/powerpoint/2010/main" val="2169605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0" y="530230"/>
            <a:ext cx="7920460" cy="1009650"/>
          </a:xfrm>
        </p:spPr>
        <p:txBody>
          <a:bodyPr/>
          <a:lstStyle/>
          <a:p>
            <a:r>
              <a:rPr lang="de-CH" dirty="0" err="1"/>
              <a:t>üK</a:t>
            </a:r>
            <a:r>
              <a:rPr lang="de-CH" dirty="0"/>
              <a:t> Weinfachleute</a:t>
            </a:r>
            <a:br>
              <a:rPr lang="de-CH" dirty="0"/>
            </a:br>
            <a:r>
              <a:rPr lang="de-CH" dirty="0"/>
              <a:t>Fachrichtung Kellerwirtschaft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342689"/>
              </p:ext>
            </p:extLst>
          </p:nvPr>
        </p:nvGraphicFramePr>
        <p:xfrm>
          <a:off x="666237" y="1964424"/>
          <a:ext cx="8769592" cy="36263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4039">
                  <a:extLst>
                    <a:ext uri="{9D8B030D-6E8A-4147-A177-3AD203B41FA5}">
                      <a16:colId xmlns:a16="http://schemas.microsoft.com/office/drawing/2014/main" val="3101113931"/>
                    </a:ext>
                  </a:extLst>
                </a:gridCol>
                <a:gridCol w="1148567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589651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166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30566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Lehr-jahr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HKB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Dauer/t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Reinigung und Wartung von Keller und Kellermaterial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Biodiversität und Nachhaltigkeit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Filtration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Abfülltechnik (inkl. innovative Technologien)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 Tage: 5 + 6 = 11</a:t>
            </a:r>
          </a:p>
        </p:txBody>
      </p:sp>
    </p:spTree>
    <p:extLst>
      <p:ext uri="{BB962C8B-B14F-4D97-AF65-F5344CB8AC3E}">
        <p14:creationId xmlns:p14="http://schemas.microsoft.com/office/powerpoint/2010/main" val="639234438"/>
      </p:ext>
    </p:extLst>
  </p:cSld>
  <p:clrMapOvr>
    <a:masterClrMapping/>
  </p:clrMapOvr>
</p:sld>
</file>

<file path=ppt/theme/theme1.xml><?xml version="1.0" encoding="utf-8"?>
<a:theme xmlns:a="http://schemas.openxmlformats.org/drawingml/2006/main" name="SBV quer farbig">
  <a:themeElements>
    <a:clrScheme name="">
      <a:dk1>
        <a:srgbClr val="000000"/>
      </a:dk1>
      <a:lt1>
        <a:srgbClr val="CAFEC8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E1FEE0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BV quer farbi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BV quer farbig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V quer farbig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Folien_OdA_D_farbig</Template>
  <TotalTime>0</TotalTime>
  <Pages>1</Pages>
  <Words>655</Words>
  <Application>Microsoft Office PowerPoint</Application>
  <PresentationFormat>Benutzerdefiniert</PresentationFormat>
  <Paragraphs>276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Verdana</vt:lpstr>
      <vt:lpstr>SBV quer farbig</vt:lpstr>
      <vt:lpstr>üK, berufsübergreifend  Total Tage: 5</vt:lpstr>
      <vt:lpstr>üK, alle LandwirtInnen EFZ  Total Tage: 4</vt:lpstr>
      <vt:lpstr>üK, LandwirtIn EFZ, Fachrichtung Rindviehhaltung  2 Tage </vt:lpstr>
      <vt:lpstr>üK, LandwirtIn EFZ, Fachrichtung Schweinehaltung  3 Tage </vt:lpstr>
      <vt:lpstr>üK, LandwirtIn EFZ, Fachrichtung Geflügel  3 Tage </vt:lpstr>
      <vt:lpstr>üK, LandwirtIn EFZ, Fachrichtungen Ackerbau und Biolog. Pflanzenbau  3 Tage </vt:lpstr>
      <vt:lpstr>üK, LandwirtIn EFZ, Fachrichtung Alp- und Berglandwirtschaft  3 Tage </vt:lpstr>
      <vt:lpstr>üK Weinfachleute Fachrichtung Winzer</vt:lpstr>
      <vt:lpstr>üK Weinfachleute Fachrichtung Kellerwirtschaft</vt:lpstr>
      <vt:lpstr>üK Obstfachleute </vt:lpstr>
      <vt:lpstr>üK GemüsegärtnerInnen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Hartmann Regina</dc:creator>
  <cp:lastModifiedBy>Fomasi Diana</cp:lastModifiedBy>
  <cp:revision>21</cp:revision>
  <cp:lastPrinted>2000-03-01T15:32:42Z</cp:lastPrinted>
  <dcterms:created xsi:type="dcterms:W3CDTF">2023-08-17T07:03:53Z</dcterms:created>
  <dcterms:modified xsi:type="dcterms:W3CDTF">2024-09-10T13:05:51Z</dcterms:modified>
</cp:coreProperties>
</file>